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modernComment_123_6C65B914.xml" ContentType="application/vnd.ms-powerpoint.comments+xml"/>
  <Override PartName="/ppt/notesSlides/notesSlide3.xml" ContentType="application/vnd.openxmlformats-officedocument.presentationml.notesSlide+xml"/>
  <Override PartName="/ppt/comments/modernComment_124_83A84036.xml" ContentType="application/vnd.ms-powerpoint.comments+xml"/>
  <Override PartName="/ppt/notesSlides/notesSlide4.xml" ContentType="application/vnd.openxmlformats-officedocument.presentationml.notesSlide+xml"/>
  <Override PartName="/ppt/comments/modernComment_111_0.xml" ContentType="application/vnd.ms-powerpoint.comment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modernComment_126_BAAFB448.xml" ContentType="application/vnd.ms-powerpoint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omments/modernComment_105_0.xml" ContentType="application/vnd.ms-powerpoint.comments+xml"/>
  <Override PartName="/ppt/notesSlides/notesSlide9.xml" ContentType="application/vnd.openxmlformats-officedocument.presentationml.notesSlide+xml"/>
  <Override PartName="/ppt/comments/modernComment_119_0.xml" ContentType="application/vnd.ms-powerpoint.comment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comments/modernComment_11B_6CA380B.xml" ContentType="application/vnd.ms-powerpoint.comments+xml"/>
  <Override PartName="/ppt/notesSlides/notesSlide10.xml" ContentType="application/vnd.openxmlformats-officedocument.presentationml.notesSlide+xml"/>
  <Override PartName="/ppt/comments/modernComment_11C_541C0C3C.xml" ContentType="application/vnd.ms-powerpoint.comments+xml"/>
  <Override PartName="/ppt/notesSlides/notesSlide1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9"/>
  </p:notesMasterIdLst>
  <p:sldIdLst>
    <p:sldId id="289" r:id="rId5"/>
    <p:sldId id="291" r:id="rId6"/>
    <p:sldId id="292" r:id="rId7"/>
    <p:sldId id="300" r:id="rId8"/>
    <p:sldId id="273" r:id="rId9"/>
    <p:sldId id="270" r:id="rId10"/>
    <p:sldId id="294" r:id="rId11"/>
    <p:sldId id="260" r:id="rId12"/>
    <p:sldId id="261" r:id="rId13"/>
    <p:sldId id="281" r:id="rId14"/>
    <p:sldId id="267" r:id="rId15"/>
    <p:sldId id="283" r:id="rId16"/>
    <p:sldId id="284" r:id="rId17"/>
    <p:sldId id="298" r:id="rId18"/>
  </p:sldIdLst>
  <p:sldSz cx="6858000" cy="9906000" type="A4"/>
  <p:notesSz cx="6797675" cy="9929813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64" userDrawn="1">
          <p15:clr>
            <a:srgbClr val="A4A3A4"/>
          </p15:clr>
        </p15:guide>
        <p15:guide id="2" pos="96" userDrawn="1">
          <p15:clr>
            <a:srgbClr val="A4A3A4"/>
          </p15:clr>
        </p15:guide>
        <p15:guide id="3" pos="422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4DB4931-CFAA-36E2-7D2C-10CD56DEFED2}" name="Abu Shbaika, Husam" initials="HA" userId="S::husam.abushbaika@crs.org::672ac3dd-5411-4c78-baa7-1699bdf65441" providerId="AD"/>
  <p188:author id="{1014874A-2F43-A002-8D11-8FB8D40176D2}" name="Malani, Sneha" initials="MS" userId="S::sneha.malani@crs.org::4358c1de-ea41-4c35-b6fb-0591170a2f0f" providerId="AD"/>
  <p188:author id="{2B3F357D-4BFC-864B-3F9A-146F8BFA68AD}" name="Suarez Castro, Eva Maria" initials="SM" userId="S::eva.suarez@crs.org::9ab3de57-7749-4398-8294-0dcd782e20a3" providerId="AD"/>
  <p188:author id="{50289C8E-3B65-02F4-BB87-F47F8F135D6D}" name="Ayoub, Rana" initials="RA" userId="S::rana.ayoub@crs.org::69302795-d1a1-411a-a27a-1ce2a0c91630" providerId="AD"/>
  <p188:author id="{ED79BA99-F97B-66BE-083A-7E3D89A87E27}" name="bflinn@brookes.ac.uk" initials="bf" userId="S::urn:spo:guest#bflinn@brookes.ac.uk::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E6EF"/>
    <a:srgbClr val="A06A40"/>
    <a:srgbClr val="156082"/>
    <a:srgbClr val="F2F2F2"/>
    <a:srgbClr val="042433"/>
    <a:srgbClr val="CE8B41"/>
    <a:srgbClr val="CACEE0"/>
    <a:srgbClr val="EBCC90"/>
    <a:srgbClr val="E0B256"/>
    <a:srgbClr val="1C6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7B4ECA-B1BD-03FE-9AE0-5B1D6C1213F2}" v="4" dt="2026-01-20T12:19:44.435"/>
    <p1510:client id="{6F0768C0-B9FC-48D2-BDD9-A53E3612AA63}" v="4" dt="2026-01-19T14:41:09.57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C4B1156A-380E-4F78-BDF5-A606A8083BF9}" styleName="Medium Style 4 –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113A9D2-9D6B-4929-AA2D-F23B5EE8CBE7}" styleName="Themed Style 2 –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Light Style 2 –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–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301B821-A1FF-4177-AEE7-76D212191A09}" styleName="Medium Style 1 –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48" y="-1760"/>
      </p:cViewPr>
      <p:guideLst>
        <p:guide orient="horz" pos="3264"/>
        <p:guide pos="96"/>
        <p:guide pos="42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omments/modernComment_105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4EDFC6E0-FDCC-46A8-AA7C-4D6EF1E566A6}" authorId="{50289C8E-3B65-02F4-BB87-F47F8F135D6D}" status="resolved" created="2025-12-10T12:47:52.83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picMk id="3" creationId="{33A44494-092E-1BEF-61A7-75A5BE1C4B84}"/>
    </ac:deMkLst>
    <p188:txBody>
      <a:bodyPr/>
      <a:lstStyle/>
      <a:p>
        <a:r>
          <a:rPr lang="en-GB"/>
          <a:t>Fix door -</a:t>
        </a:r>
      </a:p>
    </p188:txBody>
  </p188:cm>
  <p188:cm id="{76347D49-ED39-4B2C-AFBA-A6C7AE569227}" authorId="{50289C8E-3B65-02F4-BB87-F47F8F135D6D}" status="resolved" created="2025-12-18T10:36:37.120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spMk id="4" creationId="{8E5042C3-9B26-3A2E-24E9-7C167A294AC1}"/>
    </ac:deMkLst>
    <p188:txBody>
      <a:bodyPr/>
      <a:lstStyle/>
      <a:p>
        <a:r>
          <a:rPr lang="en-GB"/>
          <a:t>Dashed lines..</a:t>
        </a:r>
      </a:p>
    </p188:txBody>
  </p188:cm>
  <p188:cm id="{CE4B62B9-749F-4003-BFB0-42C774057F86}" authorId="{50289C8E-3B65-02F4-BB87-F47F8F135D6D}" status="resolved" created="2026-01-09T09:31:17.52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grpSpMk id="38" creationId="{A61C731E-1465-328F-DDC3-1BBC953D3B1F}"/>
    </ac:deMkLst>
    <p188:txBody>
      <a:bodyPr/>
      <a:lstStyle/>
      <a:p>
        <a:r>
          <a:rPr lang="en-GB"/>
          <a:t>Add a projection of the coverbatten</a:t>
        </a:r>
      </a:p>
    </p188:txBody>
  </p188:cm>
  <p188:cm id="{C3162EA2-0ABA-46CF-BF90-490EE656969A}" authorId="{50289C8E-3B65-02F4-BB87-F47F8F135D6D}" status="resolved" created="2026-01-09T09:31:53.47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61"/>
      <ac:grpSpMk id="40" creationId="{2AB9D2EF-961A-0F94-E634-7A47EE89C7E0}"/>
    </ac:deMkLst>
    <p188:txBody>
      <a:bodyPr/>
      <a:lstStyle/>
      <a:p>
        <a:r>
          <a:rPr lang="en-GB"/>
          <a:t>Flip the sections </a:t>
        </a:r>
      </a:p>
    </p188:txBody>
  </p188:cm>
</p188:cmLst>
</file>

<file path=ppt/comments/modernComment_111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512B2084-ADFD-409A-BDAE-6F5F7BB3D380}" authorId="{50289C8E-3B65-02F4-BB87-F47F8F135D6D}" status="resolved" created="2025-05-14T08:54:31.32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3"/>
      <ac:cxnSpMk id="162" creationId="{00000000-0000-0000-0000-000000000000}"/>
    </ac:deMkLst>
    <p188:txBody>
      <a:bodyPr/>
      <a:lstStyle/>
      <a:p>
        <a:r>
          <a:rPr lang="en-GB"/>
          <a:t>10cm </a:t>
        </a:r>
      </a:p>
    </p188:txBody>
  </p188:cm>
  <p188:cm id="{BB70175A-DFBF-4898-9DC8-297BD1531933}" authorId="{50289C8E-3B65-02F4-BB87-F47F8F135D6D}" status="resolved" created="2025-05-14T08:55:30.84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73"/>
      <ac:picMk id="91" creationId="{00000000-0000-0000-0000-000000000000}"/>
    </ac:deMkLst>
    <p188:txBody>
      <a:bodyPr/>
      <a:lstStyle/>
      <a:p>
        <a:r>
          <a:rPr lang="en-GB"/>
          <a:t>Keep 50cm timber embedded in ground</a:t>
        </a:r>
      </a:p>
    </p188:txBody>
  </p188:cm>
</p188:cmLst>
</file>

<file path=ppt/comments/modernComment_119_0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0BC7189-D3FF-474B-84E8-19D7796CFFFE}" authorId="{50289C8E-3B65-02F4-BB87-F47F8F135D6D}" status="resolved" created="2025-12-08T09:30:49.256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0" sldId="281"/>
      <ac:picMk id="5" creationId="{87D18CCA-FFCF-AC67-6056-12068688B343}"/>
    </ac:deMkLst>
    <p188:txBody>
      <a:bodyPr/>
      <a:lstStyle/>
      <a:p>
        <a:r>
          <a:rPr lang="en-GB"/>
          <a:t>Step: where the dpm goes when it meets the wall of the shelter?</a:t>
        </a:r>
      </a:p>
    </p188:txBody>
  </p188:cm>
</p188:cmLst>
</file>

<file path=ppt/comments/modernComment_11B_6CA380B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C599D83D-B0AF-4694-A9F6-76663BCFB7E0}" authorId="{ED79BA99-F97B-66BE-083A-7E3D89A87E27}" status="resolved" created="2025-11-11T11:07:38.50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13915915" sldId="283"/>
      <ac:spMk id="5" creationId="{B77D0D75-D3E8-6C41-9502-BA94D776D556}"/>
    </ac:deMkLst>
    <p188:txBody>
      <a:bodyPr/>
      <a:lstStyle/>
      <a:p>
        <a:r>
          <a:rPr lang="en-GB"/>
          <a:t>changed the text here</a:t>
        </a:r>
      </a:p>
    </p188:txBody>
  </p188:cm>
</p188:cmLst>
</file>

<file path=ppt/comments/modernComment_11C_541C0C3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8846ED42-8D3C-4956-982B-CA146198D0F0}" authorId="{ED79BA99-F97B-66BE-083A-7E3D89A87E27}" status="resolved" created="2025-11-11T11:15:13.777" complete="100000">
    <pc:sldMkLst xmlns:pc="http://schemas.microsoft.com/office/powerpoint/2013/main/command">
      <pc:docMk/>
      <pc:sldMk cId="1411124284" sldId="284"/>
    </pc:sldMkLst>
    <p188:txBody>
      <a:bodyPr/>
      <a:lstStyle/>
      <a:p>
        <a:r>
          <a:rPr lang="en-GB"/>
          <a:t>The layout on this page works well. Along the top, you could have: 3-4 people / Sphere standard 4 x 3.5= 14sqm / shelter size 3.6 x 3.6 = 13 sqm. That would be a bit clearer. And then use the same format for each shelter size. </a:t>
        </a:r>
      </a:p>
    </p188:txBody>
  </p188:cm>
</p188:cmLst>
</file>

<file path=ppt/comments/modernComment_123_6C65B914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64F900A3-7072-47CA-B9EB-498D6C43A656}" authorId="{ED79BA99-F97B-66BE-083A-7E3D89A87E27}" status="resolved" created="2025-11-11T10:38:09.999" startDate="2025-11-11T11:58:21.056" dueDate="2025-11-11T11:58:21.056" assignedTo="{E4DB4931-CFAA-36E2-7D2C-10CD56DEFED2}" complete="100000" title="@Abu Shbaika, Husam can you confirm this please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818605844" sldId="291"/>
      <ac:spMk id="17" creationId="{402A08B3-ADFA-0D1F-54AF-7F8079742374}"/>
      <ac:txMk cp="123" len="21">
        <ac:context len="181" hash="2689990539"/>
      </ac:txMk>
    </ac:txMkLst>
    <p188:pos x="1533465" y="1620206"/>
    <p188:replyLst>
      <p188:reply id="{31CF8B99-01C4-4DB4-9D5D-D09ED0A1D3C3}" authorId="{50289C8E-3B65-02F4-BB87-F47F8F135D6D}" created="2025-11-11T11:58:21.056">
        <p188:txBody>
          <a:bodyPr/>
          <a:lstStyle/>
          <a:p>
            <a:r>
              <a:rPr lang="en-GB"/>
              <a:t>[@Abu Shbaika, Husam] can you confirm this please</a:t>
            </a:r>
          </a:p>
        </p188:txBody>
      </p188:reply>
      <p188:reply id="{B244ABB8-77DB-4A6D-8215-CF8D4582D116}" authorId="{E4DB4931-CFAA-36E2-7D2C-10CD56DEFED2}" created="2025-11-13T07:01:26.297">
        <p188:txBody>
          <a:bodyPr/>
          <a:lstStyle/>
          <a:p>
            <a:r>
              <a:rPr lang="en-GB"/>
              <a:t>This is the BS EN 338 2016 timber strength classes.
(C16 timber ≈ 370 kg/m³ mean density).
Since we are not timber expert, we include the density so that we can check the sample weight as indicator for the right density required. </a:t>
            </a:r>
          </a:p>
        </p188:txBody>
        <p188:extLst>
          <p:ext xmlns:p="http://schemas.openxmlformats.org/presentationml/2006/main" uri="{57CB4572-C831-44C2-8A1C-0ADB6CCDFE69}">
            <p223:reactions xmlns:p223="http://schemas.microsoft.com/office/powerpoint/2022/03/main">
              <p223:rxn type="👍">
                <p223:instance time="2025-11-17T10:28:16.630" authorId="{ED79BA99-F97B-66BE-083A-7E3D89A87E27}"/>
              </p223:rxn>
            </p223:reactions>
          </p:ext>
        </p188:extLst>
      </p188:reply>
    </p188:replyLst>
    <p188:txBody>
      <a:bodyPr/>
      <a:lstStyle/>
      <a:p>
        <a:r>
          <a:rPr lang="en-GB"/>
          <a:t>where does this cubic m figure come from? Unless it comes from a reliable source I would delete it and just say "C16 or C24 or equivalent"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11T11:58:21.056" id="{926F0401-D926-428B-B7D1-B10712D2EC9E}">
              <p228:atrbtn authorId="{50289C8E-3B65-02F4-BB87-F47F8F135D6D}"/>
              <p228:anchr>
                <p228:comment id="{31CF8B99-01C4-4DB4-9D5D-D09ED0A1D3C3}"/>
              </p228:anchr>
              <p228:add/>
            </p228:event>
            <p228:event time="2025-11-11T11:58:21.056" id="{A7B41ECD-6BA9-4B7D-B028-1B10C38652B0}">
              <p228:atrbtn authorId="{50289C8E-3B65-02F4-BB87-F47F8F135D6D}"/>
              <p228:anchr>
                <p228:comment id="{31CF8B99-01C4-4DB4-9D5D-D09ED0A1D3C3}"/>
              </p228:anchr>
              <p228:asgn authorId="{E4DB4931-CFAA-36E2-7D2C-10CD56DEFED2}"/>
            </p228:event>
            <p228:event time="2025-11-11T11:58:21.056" id="{7234092B-CBF7-4100-A5A2-B944C26E1DDB}">
              <p228:atrbtn authorId="{50289C8E-3B65-02F4-BB87-F47F8F135D6D}"/>
              <p228:anchr>
                <p228:comment id="{31CF8B99-01C4-4DB4-9D5D-D09ED0A1D3C3}"/>
              </p228:anchr>
              <p228:date stDt="2025-11-11T11:58:21.056" endDt="2025-11-11T11:58:21.056"/>
            </p228:event>
            <p228:event time="2025-11-11T11:58:21.056" id="{5F924A7F-B5C5-4522-9A8D-6294E2CEF0A9}">
              <p228:atrbtn authorId="{50289C8E-3B65-02F4-BB87-F47F8F135D6D}"/>
              <p228:anchr>
                <p228:comment id="{31CF8B99-01C4-4DB4-9D5D-D09ED0A1D3C3}"/>
              </p228:anchr>
              <p228:title val="@Abu Shbaika, Husam can you confirm this please"/>
            </p228:event>
            <p228:event time="2025-11-17T12:11:09.640" id="{01D7A41F-AA9A-416C-B9D4-A663571AC479}">
              <p228:atrbtn authorId="{50289C8E-3B65-02F4-BB87-F47F8F135D6D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  <p188:cm id="{5EC613B2-18C4-413F-A4EC-C80DF9DE9A05}" authorId="{ED79BA99-F97B-66BE-083A-7E3D89A87E27}" status="resolved" created="2025-11-11T10:39:46.547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8605844" sldId="291"/>
      <ac:spMk id="1034" creationId="{FC3F915A-0CE3-D10C-F675-4B21F16724BD}"/>
    </ac:deMkLst>
    <p188:replyLst>
      <p188:reply id="{EDE12064-5D1C-4958-BDC2-5C3D11E238C9}" authorId="{50289C8E-3B65-02F4-BB87-F47F8F135D6D}" created="2025-11-13T15:12:45.590">
        <p188:txBody>
          <a:bodyPr/>
          <a:lstStyle/>
          <a:p>
            <a:r>
              <a:rPr lang="en-GB"/>
              <a:t>Husam: “We only procured the two sizes of ropes (3mm,6mm) without using it during the pilot, but we could use the 6mm ropes as (X-shape) to protect the tarps from strong winds. So 6mm rope essential and consider 3mm rope as optional”</a:t>
            </a:r>
          </a:p>
        </p188:txBody>
      </p188:reply>
    </p188:replyLst>
    <p188:txBody>
      <a:bodyPr/>
      <a:lstStyle/>
      <a:p>
        <a:r>
          <a:rPr lang="en-GB"/>
          <a:t>do we now have two sizes of rope? </a:t>
        </a:r>
      </a:p>
    </p188:txBody>
  </p188:cm>
  <p188:cm id="{296C20F8-EA7B-472D-83AA-65B6E7022EFA}" authorId="{ED79BA99-F97B-66BE-083A-7E3D89A87E27}" status="resolved" created="2025-11-11T10:43:15.77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8605844" sldId="291"/>
      <ac:cxnSpMk id="41" creationId="{47B4E37D-366D-1ABB-A9CB-94C706B94A0E}"/>
    </ac:deMkLst>
    <p188:txBody>
      <a:bodyPr/>
      <a:lstStyle/>
      <a:p>
        <a:r>
          <a:rPr lang="en-GB"/>
          <a:t>Hinges. Keep all dimensions in cm or mm. 4" is 100mm and unecessarily big for a light-weight door. Either 75mm for both window and door, or 75 for door and 50 for window. Specify in pairs - One pair for the door, two for the 2 windows. </a:t>
        </a:r>
      </a:p>
    </p188:txBody>
  </p188:cm>
  <p188:cm id="{8EC0C1F1-1C76-4804-A82F-2C5C5AE3F7E3}" authorId="{ED79BA99-F97B-66BE-083A-7E3D89A87E27}" status="resolved" created="2025-11-11T10:44:00.63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8605844" sldId="291"/>
      <ac:cxnSpMk id="41" creationId="{47B4E37D-366D-1ABB-A9CB-94C706B94A0E}"/>
    </ac:deMkLst>
    <p188:txBody>
      <a:bodyPr/>
      <a:lstStyle/>
      <a:p>
        <a:r>
          <a:rPr lang="en-GB"/>
          <a:t>Hand saw. the text looks incomplete. Final words "Saw blade ..."</a:t>
        </a:r>
      </a:p>
    </p188:txBody>
  </p188:cm>
  <p188:cm id="{A308B157-32A0-4FFF-B573-6C011E20211D}" authorId="{ED79BA99-F97B-66BE-083A-7E3D89A87E27}" status="resolved" created="2025-11-11T10:46:53.894" complete="100000">
    <pc:sldMkLst xmlns:pc="http://schemas.microsoft.com/office/powerpoint/2013/main/command">
      <pc:docMk/>
      <pc:sldMk cId="1818605844" sldId="291"/>
    </pc:sldMkLst>
    <p188:txBody>
      <a:bodyPr/>
      <a:lstStyle/>
      <a:p>
        <a:r>
          <a:rPr lang="en-GB"/>
          <a:t>needs picture of a screw. If using 100mm screws then multiply number by 4 (6 x 4+ 24). If 75mm hinges, then 6 x 3 = 18.  NB the hinges might come pre-pacjaged with there own screws, but best to assume not). </a:t>
        </a:r>
      </a:p>
    </p188:txBody>
  </p188:cm>
  <p188:cm id="{3613A0F5-FE4F-42F4-BB63-2AB95C6097DE}" authorId="{2B3F357D-4BFC-864B-3F9A-146F8BFA68AD}" status="resolved" created="2025-11-22T13:25:41.869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8605844" sldId="291"/>
      <ac:cxnSpMk id="1027" creationId="{B64CC67C-6644-0529-97B5-0644A93AC7F0}"/>
    </ac:deMkLst>
    <p188:txBody>
      <a:bodyPr/>
      <a:lstStyle/>
      <a:p>
        <a:r>
          <a:rPr lang="en-US"/>
          <a:t>remove brand Inco</a:t>
        </a:r>
      </a:p>
    </p188:txBody>
  </p188:cm>
  <p188:cm id="{33D9F5B2-76BB-4A8C-A96C-22D2EDCE297F}" authorId="{50289C8E-3B65-02F4-BB87-F47F8F135D6D}" status="resolved" created="2026-01-09T09:21:09.898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818605844" sldId="291"/>
      <ac:spMk id="17" creationId="{402A08B3-ADFA-0D1F-54AF-7F8079742374}"/>
    </ac:deMkLst>
    <p188:txBody>
      <a:bodyPr/>
      <a:lstStyle/>
      <a:p>
        <a:r>
          <a:rPr lang="en-GB"/>
          <a:t>Justify left</a:t>
        </a:r>
      </a:p>
    </p188:txBody>
  </p188:cm>
</p188:cmLst>
</file>

<file path=ppt/comments/modernComment_124_83A84036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FA61ED6B-CF82-4AC2-AA49-3064C3193FD4}" authorId="{ED79BA99-F97B-66BE-083A-7E3D89A87E27}" status="resolved" created="2025-11-11T10:48:53.963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8841782" sldId="292"/>
      <ac:cxnSpMk id="56" creationId="{25005A07-D30F-7F3B-986D-2788F0CA75A6}"/>
    </ac:deMkLst>
    <p188:txBody>
      <a:bodyPr/>
      <a:lstStyle/>
      <a:p>
        <a:r>
          <a:rPr lang="en-GB"/>
          <a:t>I think I have commneted before that I am not sure why so much wire is included and also why the needle. But if the majority think these are useful, then that is fine. </a:t>
        </a:r>
      </a:p>
    </p188:txBody>
  </p188:cm>
  <p188:cm id="{C1C8F80C-9B97-4B42-9652-507FEEA06359}" authorId="{50289C8E-3B65-02F4-BB87-F47F8F135D6D}" status="resolved" created="2026-01-06T11:29:52.703" startDate="2026-01-06T11:29:52.703" dueDate="2026-01-06T11:29:52.703" assignedTo="{1014874A-2F43-A002-8D11-8FB8D40176D2}" complete="100000" title="Hi @Malani, Sneha !! can you confirm this description please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8841782" sldId="292"/>
      <ac:spMk id="5" creationId="{9B4103CB-E1F9-40BF-FFD0-9FD3D2339758}"/>
    </ac:deMkLst>
    <p188:replyLst>
      <p188:reply id="{7ABA5DD3-34DD-43D5-A957-1EF815459A08}" authorId="{1014874A-2F43-A002-8D11-8FB8D40176D2}" created="2026-01-07T06:33:20.816">
        <p188:txBody>
          <a:bodyPr/>
          <a:lstStyle/>
          <a:p>
            <a:r>
              <a:rPr lang="en-GB"/>
              <a:t>Hi Rana, we do not have these documented for the Gaza response so far. I did a quick check online and found a suggestion to include something on gsm (to hold sand) and the seams. See below: 
Woven polypropylene (PP) or polyethylene sandbag, UV-stabilized, minimum 80 GSM, size 50 cm × 80 cm (flat), double-stitched seams, capacity approx. 25–30 kg of sand or soil.</a:t>
            </a:r>
          </a:p>
        </p188:txBody>
      </p188:reply>
      <p188:reply id="{372030F5-4FFE-4E11-8C17-51283FD72CCC}" authorId="{1014874A-2F43-A002-8D11-8FB8D40176D2}" created="2026-01-07T06:34:06.128">
        <p188:txBody>
          <a:bodyPr/>
          <a:lstStyle/>
          <a:p>
            <a:r>
              <a:rPr lang="en-GB"/>
              <a:t>I think it may be useful to add a footnote that in case it is not possible to procure sandbags, partners may coordinate with Food Security Cluster for access to flour sacks.</a:t>
            </a:r>
          </a:p>
        </p188:txBody>
      </p188:reply>
    </p188:replyLst>
    <p188:txBody>
      <a:bodyPr/>
      <a:lstStyle/>
      <a:p>
        <a:r>
          <a:rPr lang="en-GB"/>
          <a:t>Hi [@Malani, Sneha] !! can you confirm this description please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6-01-06T11:29:52.703" id="{B2044956-D1F1-4006-BF31-1C45EA4DF550}">
              <p228:atrbtn authorId="{50289C8E-3B65-02F4-BB87-F47F8F135D6D}"/>
              <p228:anchr>
                <p228:comment id="{C1C8F80C-9B97-4B42-9652-507FEEA06359}"/>
              </p228:anchr>
              <p228:add/>
            </p228:event>
            <p228:event time="2026-01-06T11:29:52.703" id="{999CA279-B433-4904-8EB8-90ED8236FDA5}">
              <p228:atrbtn authorId="{50289C8E-3B65-02F4-BB87-F47F8F135D6D}"/>
              <p228:anchr>
                <p228:comment id="{C1C8F80C-9B97-4B42-9652-507FEEA06359}"/>
              </p228:anchr>
              <p228:asgn authorId="{1014874A-2F43-A002-8D11-8FB8D40176D2}"/>
            </p228:event>
            <p228:event time="2026-01-06T11:29:52.703" id="{DA135FEF-F755-45C5-8659-2362BC64586E}">
              <p228:atrbtn authorId="{50289C8E-3B65-02F4-BB87-F47F8F135D6D}"/>
              <p228:anchr>
                <p228:comment id="{C1C8F80C-9B97-4B42-9652-507FEEA06359}"/>
              </p228:anchr>
              <p228:title val="Hi @Malani, Sneha !! can you confirm this description please"/>
            </p228:event>
            <p228:event time="2026-01-06T11:29:52.703" id="{60B19072-95A3-4986-A4FC-B8DA79946689}">
              <p228:atrbtn authorId="{50289C8E-3B65-02F4-BB87-F47F8F135D6D}"/>
              <p228:anchr>
                <p228:comment id="{C1C8F80C-9B97-4B42-9652-507FEEA06359}"/>
              </p228:anchr>
              <p228:date stDt="2026-01-06T11:29:52.703" endDt="2026-01-06T11:29:52.703"/>
            </p228:event>
            <p228:event time="2026-01-09T10:36:29.419" id="{1D06A598-4160-494D-B112-A9EDEFB77F22}">
              <p228:atrbtn authorId="{50289C8E-3B65-02F4-BB87-F47F8F135D6D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  <p188:cm id="{2D27DDF7-640F-4600-9A31-46B78DB134C1}" authorId="{1014874A-2F43-A002-8D11-8FB8D40176D2}" status="resolved" created="2026-01-07T06:34:50.159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08841782" sldId="292"/>
      <ac:spMk id="37" creationId="{E12889CC-D6BA-4FF4-20BE-75FCA9ED31D9}"/>
      <ac:txMk cp="89" len="34">
        <ac:context len="124" hash="3042441413"/>
      </ac:txMk>
    </ac:txMkLst>
    <p188:pos x="887057" y="1364699"/>
    <p188:txBody>
      <a:bodyPr/>
      <a:lstStyle/>
      <a:p>
        <a:r>
          <a:rPr lang="en-GB"/>
          <a:t>would this bag be primarily for the tools? Can we consider a wateproof bag so it is helpful in winter too.</a:t>
        </a:r>
      </a:p>
    </p188:txBody>
  </p188:cm>
  <p188:cm id="{F21B63F5-D86E-4DB0-9300-F9EA8CDDE8AE}" authorId="{50289C8E-3B65-02F4-BB87-F47F8F135D6D}" status="resolved" created="2026-01-09T09:17:28.861" complete="100000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2208841782" sldId="292"/>
      <ac:picMk id="1030" creationId="{1754FE06-3B31-BC15-2F6A-8943C8779A8B}"/>
    </ac:deMkLst>
    <p188:txBody>
      <a:bodyPr/>
      <a:lstStyle/>
      <a:p>
        <a:r>
          <a:rPr lang="en-GB"/>
          <a:t>Change picture, empty</a:t>
        </a:r>
      </a:p>
    </p188:txBody>
  </p188:cm>
  <p188:cm id="{504E31A3-FD5A-457C-9DE3-AEE548FFFEE6}" authorId="{ED79BA99-F97B-66BE-083A-7E3D89A87E27}" status="resolved" created="2026-01-09T11:58:52.540" complete="10000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2208841782" sldId="292"/>
      <ac:spMk id="49" creationId="{195257C2-9539-54A4-F1A3-EBB5D79EC991}"/>
      <ac:txMk cp="34" len="78">
        <ac:context len="149" hash="3602557243"/>
      </ac:txMk>
    </ac:txMkLst>
    <p188:replyLst>
      <p188:reply id="{5FB14D13-1D80-4082-AE01-811B5D903F5F}" authorId="{50289C8E-3B65-02F4-BB87-F47F8F135D6D}" created="2026-01-12T09:54:19.533">
        <p188:txBody>
          <a:bodyPr/>
          <a:lstStyle/>
          <a:p>
            <a:r>
              <a:rPr lang="en-GB"/>
              <a:t>done</a:t>
            </a:r>
          </a:p>
        </p188:txBody>
      </p188:reply>
    </p188:replyLst>
    <p188:txBody>
      <a:bodyPr/>
      <a:lstStyle/>
      <a:p>
        <a:r>
          <a:rPr lang="en-GB"/>
          <a:t>As this page is about maintenance, this tip doesn't really fit here. Could it go on the next page? </a:t>
        </a:r>
      </a:p>
    </p188:txBody>
  </p188:cm>
</p188:cmLst>
</file>

<file path=ppt/comments/modernComment_126_BAAFB448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B5A2BB2-A622-48D5-AC1A-19B7DF4A816F}" authorId="{50289C8E-3B65-02F4-BB87-F47F8F135D6D}" status="resolved" created="2025-11-13T10:58:27.276" startDate="2025-11-13T10:58:27.276" dueDate="2025-11-13T10:58:27.276" assignedTo="{1014874A-2F43-A002-8D11-8FB8D40176D2}" complete="100000" title="@Malani, Sneha what do you think of this sentence I added?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3132077128" sldId="294"/>
      <ac:spMk id="111" creationId="{46A089A4-4ADE-C5F5-7945-6E3D12D08DEE}"/>
    </ac:deMkLst>
    <p188:replyLst>
      <p188:reply id="{BE97B06C-8890-4293-89F1-C4DCA5A234EB}" authorId="{ED79BA99-F97B-66BE-083A-7E3D89A87E27}" created="2025-11-17T10:31:26.545">
        <p188:txBody>
          <a:bodyPr/>
          <a:lstStyle/>
          <a:p>
            <a:r>
              <a:rPr lang="en-GB"/>
              <a:t>The window and door look good. Top-hung would also provide some sun protection. </a:t>
            </a:r>
          </a:p>
        </p188:txBody>
      </p188:reply>
    </p188:replyLst>
    <p188:txBody>
      <a:bodyPr/>
      <a:lstStyle/>
      <a:p>
        <a:r>
          <a:rPr lang="en-GB"/>
          <a:t>[@Malani, Sneha] what do you think of this sentence I added?</a:t>
        </a:r>
      </a:p>
    </p188:txBody>
    <p188:extLst>
      <p:ext xmlns:p="http://schemas.openxmlformats.org/presentationml/2006/main" uri="{5BB2D875-25FF-4072-B9AC-8F64D62656EB}">
        <p228:taskDetails xmlns:p228="http://schemas.microsoft.com/office/powerpoint/2022/08/main">
          <p228:history>
            <p228:event time="2025-11-13T10:58:27.276" id="{77EBCC4A-1454-4FC8-A2C5-B91C81B01386}">
              <p228:atrbtn authorId="{50289C8E-3B65-02F4-BB87-F47F8F135D6D}"/>
              <p228:anchr>
                <p228:comment id="{BB5A2BB2-A622-48D5-AC1A-19B7DF4A816F}"/>
              </p228:anchr>
              <p228:add/>
            </p228:event>
            <p228:event time="2025-11-13T10:58:27.276" id="{7B1AE59E-2DD6-45E3-A699-29ED7AC664F0}">
              <p228:atrbtn authorId="{50289C8E-3B65-02F4-BB87-F47F8F135D6D}"/>
              <p228:anchr>
                <p228:comment id="{BB5A2BB2-A622-48D5-AC1A-19B7DF4A816F}"/>
              </p228:anchr>
              <p228:asgn authorId="{1014874A-2F43-A002-8D11-8FB8D40176D2}"/>
            </p228:event>
            <p228:event time="2025-11-13T10:58:27.276" id="{CB29DABA-F96F-4DC7-B0A3-246F9F2E9933}">
              <p228:atrbtn authorId="{50289C8E-3B65-02F4-BB87-F47F8F135D6D}"/>
              <p228:anchr>
                <p228:comment id="{BB5A2BB2-A622-48D5-AC1A-19B7DF4A816F}"/>
              </p228:anchr>
              <p228:title val="@Malani, Sneha what do you think of this sentence I added?"/>
            </p228:event>
            <p228:event time="2025-11-13T10:58:27.276" id="{B8972FAD-9BCD-4241-9F18-3C0FCF1A7B6C}">
              <p228:atrbtn authorId="{50289C8E-3B65-02F4-BB87-F47F8F135D6D}"/>
              <p228:anchr>
                <p228:comment id="{BB5A2BB2-A622-48D5-AC1A-19B7DF4A816F}"/>
              </p228:anchr>
              <p228:date stDt="2025-11-13T10:58:27.276" endDt="2025-11-13T10:58:27.276"/>
            </p228:event>
            <p228:event time="2025-11-17T12:11:39.287" id="{7ABB446F-11BB-4063-A53E-4696108BC6A1}">
              <p228:atrbtn authorId="{50289C8E-3B65-02F4-BB87-F47F8F135D6D}"/>
              <p228:anchr>
                <p228:comment id="{00000000-0000-0000-0000-000000000000}"/>
              </p228:anchr>
              <p228:pcntCmplt val="100000"/>
            </p228:event>
          </p228:history>
        </p228:taskDetails>
      </p:ext>
    </p188:extLst>
  </p188:cm>
</p188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17:06.936"/>
    </inkml:context>
    <inkml:brush xml:id="br0">
      <inkml:brushProperty name="width" value="0.00882" units="cm"/>
      <inkml:brushProperty name="height" value="0.00882" units="cm"/>
      <inkml:brushProperty name="color" value="#FF0000"/>
    </inkml:brush>
  </inkml:definitions>
  <inkml:trace contextRef="#ctx0" brushRef="#br0">115 135 24575,'0'0'0,"-1"0"0,1-1 0,-1 1 0,1 0 0,-1 0 0,1 0 0,-1 0 0,1 0 0,-1 0 0,1 0 0,-1 0 0,1 0 0,-1 0 0,1 0 0,-1 0 0,1 0 0,0 0 0,-1 0 0,1 0 0,-1 0 0,1 0 0,-1 1 0,1-1 0,-1 0 0,1 0 0,0 0 0,-1 0 0,1 0 0,-1 1 0,1-1 0,-8 10 0,5 13 0,3-21 0,-1 16 0,0-4 0,4 23 0,-3-33 0,1 0 0,1-1 0,-1 1 0,1 0 0,0-1 0,0 1 0,1-1 0,0 0 0,0 1 0,1-1 0,4 4 0,-5-6 0,0 1 0,0-1 0,0 0 0,0 1 0,1-1 0,-1 0 0,1 0 0,-1 0 0,1-1 0,-1 1 0,1 0 0,0-1 0,0 1 0,5-1 0,9 1 0,32 0 0,-35-1 0,42-1 0,-38 0 0,1 0 0,0 2 0,-1-1 0,30 4 0,66 8 0,41 5 0,-52-4 0,-81-11 0,-9 0 0,1 0 0,-1 1 0,14 3 0,-17-3 0,0-1 0,0 0 0,0 0 0,0 0 0,0-1 0,18 1 0,-1-1 0,1-1 0,-1-1 0,1-1 0,28-3 0,-36 3 0,1 1 0,0 0 0,31 1 0,-33 0 0,0 0 0,0 0 0,0-1 0,29-4 0,-45 4 0,0 0 0,0 0 0,0 0 0,0 0 0,0 0 0,-1-1 0,1 1 0,-1-1 0,0 1 0,0-1 0,0 0 0,0 0 0,0 1 0,-1-1 0,0 0 0,1-1 0,-1 1 0,0 0 0,-1 0 0,1 0 0,-1-1 0,0 1 0,1-4 0,2-6 0,-1 0 0,-2 0 0,0-19 0,-2 22 0,1-12 0,-1 1 0,-2-1 0,-10-26 0,12 45 0,0 0 0,-1-1 0,0 1 0,1 0 0,-1 0 0,0 0 0,-1 0 0,1 0 0,-1 0 0,1 0 0,-1 1 0,0-1 0,0 0 0,0 1 0,-1-1 0,1 1 0,-1 0 0,1 0 0,-1 0 0,0 0 0,0 0 0,0 0 0,0 0 0,0 0 0,0 1 0,0 0 0,0-1 0,-6 1 0,-11 0 0,0 0 0,0 1 0,0 0 0,-30 4 0,31-3 0,-85 5 0,11-1 0,62-4 0,-35 0 0,37-1 0,-45 3 0,57-1 0,0 0 0,1 1 0,-1 0 0,1 0 0,1 1 0,-1 1 0,-21 9 0,20-8 0,0 0 0,0-1 0,-1 0 0,0-1 0,-29 6 0,10-7 0,-1 0 0,1-2 0,-1 0 0,0-1 0,-70-4 0,98 2 0,0 0 0,-1 0 0,1 0 0,0-1 0,0 0 0,-16-4 0,21 4 0,0 0 0,-1 0 0,2 0 0,-1 0 0,0-1 0,1 0 0,0 1 0,0-1 0,0 0 0,1 0 0,-7-6 0,10 8 0,0 0 0,-1 0 0,1 0 0,1 0 0,-1 0 0,0-1 0,0 1 0,1 0 0,-1 0 0,1 0 0,0 0 0,-1-1 0,1 1 0,0 0 0,0 0 0,0 0 0,1-1 0,-1 1 0,0 0 0,1 0 0,0 0 0,-1 0 0,1 0 0,0 0 0,0-1 0,0 1 0,0 0 0,0 0 0,1 0 0,-1 1 0,0-1 0,1 0 0,-1 0 0,1 0 0,0 0 0,-1 1 0,1-1 0,2 0 0,4-2 0,0 1 0,0 0 0,0 1 0,0-1 0,1 1 0,0-1 0,16 0 0,-12 1 0,0 1 0,0-1 0,26 3 0,-34-2 0,0 1 0,0-1 0,0 1 0,0 0 0,0 0 0,-1 1 0,1-1 0,-1 0 0,1 1 0,-1 0 0,0-1 0,7 5 0,23 16 0,-27-16 0,1 0 0,19 10 0,-20-13 0,0-1 0,1 1 0,0-1 0,0 0 0,0 0 0,1 0 0,-1 0 0,1-1 0,-1 0 0,14 1 0,11 0 0,46-1 0,86-2 0,133 2 0,-251 0 0,-26 0 0,-1 0 0,0-1 0,1 0 0,-1-1 0,0 0 0,33-5 0,-32 3 0,-11 1 0,0 1 0,18-5 0,-25 5 0,0 0 0,0 0 0,-1 0 0,1 0 0,0 0 0,-1-1 0,1 1 0,-1 0 0,1-1 0,-1 1 0,0-1 0,3-2 0,1-3 0,0 0 0,-1 0 0,0 0 0,-1 0 0,3-8 0,-6 13 0,-1 0 0,1 1 0,-1-1 0,1 0 0,-1 1 0,0-1 0,0 0 0,-1 1 0,1-1 0,-1 1 0,1-1 0,-1 0 0,0 1 0,0-1 0,0 1 0,0-1 0,-1 1 0,1-1 0,-1 1 0,1-1 0,-1 1 0,0 0 0,0 0 0,0 0 0,0-1 0,0 1 0,-1 0 0,1 0 0,-4-1 0,-2 0 0,-1 1 0,1-1 0,-1 1 0,0-1 0,0 1 0,0 1 0,0-1 0,0 1 0,-1 0 0,1 0 0,0 0 0,-18 2 0,-7 3 0,1 0 0,-37 9 0,12-3 0,35-6 0,-1-2 0,0 0 0,-1 0 0,1-1 0,-47 0 0,38-3 0,-1 2 0,1 0 0,-1 1 0,1 1 0,-64 10 0,37 0 0,34-8 0,0 1 0,0-2 0,-1 0 0,0 0 0,-1-2 0,-27 1 0,23-3 0,17 0 0,1 0 0,-1 0 0,0 1 0,-22 2 0,37-3 0,-1 0 0,1 0 0,-1 0 0,1 0 0,-1 0 0,1 1 0,-1-1 0,0 0 0,1 0 0,-1 0 0,1 0 0,0 0 0,-1 0 0,1 1 0,-1-1 0,1 0 0,-1 0 0,1 0 0,0 1 0,-1-1 0,1 0 0,0 0 0,-1 1 0,1-1 0,-1 1 0,2-1 0,-1 0 0,0 1 0,0-1 0,1 0 0,-1 1 0,0-1 0,1 0 0,-1 0 0,0 1 0,1-1 0,-1 0 0,1 0 0,-1 1 0,1-1 0,-1 0 0,1 0 0,-1 0 0,2 1 0,34 7 0,-31-7 0,30 6 0,1-1 0,0-1 0,0-1 0,0-1 0,1 0 0,0-2 0,0 0 0,55-4 0,-64 0 0,36-6 0,-43 5 0,1 1 0,0 1 0,33-2 0,-4 2 0,0 2 0,0 1 0,98 10 0,-106-6 0,-23-4 0,-1 2 0,0 0 0,0 0 0,34 9 0,-52-12 0,0 0 0,0 1 0,0-1 0,1 1 0,-1-1 0,0 1 0,0-1 0,-1 1 0,1-1 0,0 1 0,0 0 0,0-1 0,-1 1 0,1 0 0,0-1 0,-1 1 0,1 0 0,-1 0 0,0-1 0,1 2 0,-1 0 0,0 0 0,0-1 0,0 1 0,0 0 0,-1 0 0,1-1 0,-1 1 0,-2 3 0,0-1 0,-1 1 0,0-1 0,0 1 0,-1-1 0,-8 6 0,9-7 0,-1-1 0,0 0 0,0 1 0,0-1 0,-1 0 0,1 0 0,-1 0 0,0-1 0,0 1 0,0-1 0,0 0 0,0 0 0,0 0 0,-11 1 0,-8-1 0,-1 0 0,-35-1 0,30-1 0,-9 1 0,0-1 0,0-1 0,0-1 0,-76-12 0,92 11 0,0 2 0,-42-3 0,17 2 0,-64-5 0,-159 1 0,211 7 0,25-1 0,0 1 0,-49 4 0,84-4 0,1 0 0,-1 0 0,1 0 0,-1 0 0,0 1 0,1-1 0,-1 0 0,0 0 0,1 0 0,-1 0 0,1 0 0,-1 0 0,1 1 0,-1-1 0,1 0 0,-1 0 0,1 0 0,-1 1 0,1-1 0,-1 0 0,1 0 0,0 1 0,-1-1 0,0 1 0,2-1 0,-1 0 0,0 1 0,0-1 0,0 0 0,0 0 0,0 1 0,1-1 0,-1 0 0,0 1 0,1-1 0,-1 0 0,0 0 0,1 1 0,-1-1 0,0 0 0,1 0 0,-1 1 0,1-1 0,0 0 0,29 10 0,-10-6 0,-1-1 0,2 0 0,-1 0 0,0-1 0,35 1 0,105-4 0,-144 1 0,1-1 0,-1-1 0,0 0 0,0 0 0,0-1 0,-1 0 0,1 0 0,23-9 0,1-2 0,62-28 0,-74 30 0,-22 9 0,0 1 0,1-1 0,0 1 0,0 0 0,0 0 0,0 0 0,0 0 0,1 1 0,-1 0 0,1-1 0,0 2 0,0-1 0,-1 0 0,1 1 0,0 0 0,0 0 0,0 0 0,0 1 0,0 0 0,14 1 0,-5 1 0,1-1 0,-1 1 0,0 1 0,25 7 0,-32-8 0,-1 0 0,0 0 0,0 1 0,0 0 0,-1 0 0,0 0 0,0 1 0,11 8 0,-7-3 0,1 0 0,0-1 0,2 0 0,30 15 0,-40-21 0,1-1 0,0 0 0,0 0 0,0 0 0,0 0 0,1 0 0,-1-1 0,1 0 0,0 1 0,0-2 0,0 1 0,0 0 0,0-1 0,0 1 0,0-1 0,0 0 0,0-1 0,13 0 0,-6-1 0,1-1 0,-1 1 0,15-5 0,-24 6 0,-1 0 0,1-1 0,-1 1 0,1-1 0,-1 0 0,0 1 0,0-1 0,0 0 0,-1 0 0,1-1 0,-1 1 0,4-4 0,-6 6 0,-1-1 0,1 1 0,-1 0 0,0-1 0,0 1 0,1-1 0,-1 1 0,0-1 0,0 1 0,0-1 0,0 1 0,0 0 0,0-1 0,0 1 0,0-1 0,0 1 0,0-1 0,-1 1 0,1-1 0,0 1 0,-1-1 0,1 1 0,0 0 0,-1-1 0,1 1 0,-1-1 0,1 1 0,-1 0 0,1-1 0,-1 1 0,1 0 0,-1 0 0,0-1 0,1 1 0,-1 0 0,0-1 0,0 1 0,1 0 0,-1 0 0,0 0 0,0 0 0,1 0 0,-1-1 0,0 1 0,0 0 0,-1 0 0,-7-1 0,1 1 0,0-1 0,-14 1 0,18 0 0,-472 0 0,184 1 0,-31-1 0,317 0 0,0 0 0,0 0 0,-1-1 0,1 1 0,0-1 0,0 0 0,0 0 0,0 0 0,0 0 0,1-1 0,-1 1 0,1-1 0,-1 0 0,1 0 0,0 0 0,0 0 0,1-1 0,-1 1 0,1-1 0,0 1 0,-5-5 0,9 7 0,-1-1 0,1 0 0,-1 1 0,0-1 0,1 1 0,0-1 0,-1 1 0,1-1 0,0 0 0,-1 1 0,1-1 0,0 0 0,0 1 0,0-1 0,0 0 0,0 1 0,0-1 0,1 1 0,-1-1 0,0 0 0,0 1 0,1-1 0,0 0 0,0-1 0,1 1 0,-1 0 0,1 0 0,-1 0 0,1 0 0,0 0 0,0 1 0,0-1 0,0 0 0,3-1 0,4 0 0,0 0 0,0 0 0,0 0 0,14-1 0,2 0 0,0 1 0,1 1 0,-1 1 0,1 0 0,-1 1 0,0 0 0,0 1 0,0 1 0,0 0 0,32 7 0,-40-7 0,-1-1 0,0 0 0,1 0 0,30 0 0,67-4 0,-69 1 0,-32 0 0,-1 0 0,25-4 0,19-1 0,27 3 0,-35 2 0,53-5 0,-61 2 0,4-1 0,2 2 0,-1 0 0,63 1 0,-107 2 0,0 0 0,0 0 0,0 0 0,0 0 0,0 0 0,-1 0 0,1 0 0,0 0 0,0 0 0,0 0 0,0 0 0,0 0 0,-1 0 0,1-1 0,0 1 0,0 0 0,0 0 0,-1 0 0,1-1 0,0 1 0,0 0 0,-1-1 0,1 1 0,-1 0 0,1-1 0,0 1 0,-1 0 0,1-1 0,-1 1 0,1-1 0,-1 1 0,1-2 0,-1 1 0,0 0 0,0 0 0,0 0 0,0 0 0,-1 0 0,1 0 0,-1 0 0,1 0 0,-1 0 0,1-1 0,-1 1 0,-1-1 0,-4-3 0,1-1 0,-2 1 0,-13-10 0,15 12 0,-1 0 0,0 0 0,0 1 0,-1 0 0,1-1 0,-1 1 0,0 1 0,1-1 0,-2 0 0,1 1 0,0 0 0,0 0 0,-1 0 0,-11 0 0,-7 0 0,-1 1 0,-47 2 0,23 3 0,1 0 0,1 2 0,-64 15 0,-57 2 0,73-11 0,50-6 0,-82 10 0,106-15 0,1 0 0,-1-1 0,-42-1 0,23-2 0,-67-7 0,93 6 0,0 1 0,0-1 0,0-1 0,0 1 0,1-1 0,0-1 0,-14-5 0,26 8 0,0 1 0,1-1 0,-1 1 0,1-1 0,0 1 0,0-1 0,0 0 0,0 1 0,0-1 0,1 0 0,-1 0 0,1 0 0,0 0 0,0 0 0,0 1 0,1-1 0,-1 0 0,1-1 0,0 1 0,0 0 0,0 0 0,0 0 0,1 0 0,1-3 0,-2 3 0,1 0 0,0-1 0,1 1 0,-1 0 0,1 0 0,0 0 0,0 0 0,0 0 0,0 0 0,0 0 0,1 1 0,0-1 0,-1 0 0,1 1 0,0-1 0,0 1 0,1-1 0,-1 1 0,0 0 0,1 0 0,0 0 0,3-1 0,16-1 0,0 1 0,0 0 0,1 1 0,-1 1 0,41 1 0,-41 0 0,0 0 0,0-1 0,0-1 0,-1 0 0,1 0 0,36-7 0,7-5 0,-42 7 0,-1 1 0,1 0 0,1 2 0,-1-1 0,1 2 0,30-2 0,241 6 0,-275-1 0,0 1 0,0 1 0,0-1 0,-1 2 0,0 0 0,20 5 0,-25-5 0,0 1 0,0 0 0,-1 1 0,24 11 0,19 8 0,-23-10 0,10 4 0,-41-18 0,1 0 0,-1 0 0,1 0 0,-1 0 0,1 0 0,0 0 0,0-1 0,0 1 0,0-1 0,5 1 0,-8-1 0,-1 0 0,1 0 0,-1 0 0,1 0 0,-1 0 0,0 0 0,1 0 0,-1 0 0,1 0 0,-1 0 0,1 0 0,-1 0 0,0 0 0,1 0 0,-1 0 0,1 0 0,-1 0 0,0 0 0,1-1 0,-1 1 0,0 0 0,1 0 0,-1 0 0,0 0 0,1-1 0,-1 1 0,0 0 0,1 0 0,-1-1 0,-5-5 0,-18-6 0,-1 2 0,-1 1 0,-43-13 0,58 20 0,-1-1 0,0 1 0,-1 0 0,1 0 0,0 1 0,-1-1 0,0 1 0,0 1 0,-21 0 0,-5 3 0,2 0 0,-69 14 0,71-11 0,0-1 0,0-1 0,-59 4 0,-261-2 0,320-5 0,11 0 0,-1-1 0,1 0 0,-24-3 0,46 3 0,-1 0 0,1 0 0,-1 0 0,0 0 0,1-1 0,-1 1 0,1 0 0,-1-1 0,1 1 0,0-1 0,-1 1 0,1-1 0,0 1 0,-1-1 0,1 0 0,0 1 0,0-1 0,0 0 0,0 1 0,0-1 0,0 0 0,0 0 0,1 1 0,-1-1 0,0 0 0,1 0 0,-1 0 0,1 0 0,0 0 0,-1 0 0,1 1 0,0-1 0,0 0 0,0 0 0,0 0 0,0 0 0,0 0 0,1 0 0,-1 0 0,0 0 0,2-1 0,0-1 0,0 0 0,0 1 0,0-1 0,0 0 0,1 1 0,0-1 0,0 1 0,0 0 0,0-1 0,1 1 0,-1 0 0,7-2 0,2 0 0,1 0 0,0 0 0,1 1 0,26-4 0,22-5 0,-37 6 0,10-4 0,63-10 0,-86 18 0,-1 1 0,0-1 0,1 1 0,-1 1 0,1-1 0,0 1 0,-1 0 0,1 1 0,-1 0 0,16 1 0,9 4 0,1-2 0,0-1 0,1 0 0,-1-2 0,0 0 0,66-4 0,-56 1-1365,-26 1-5461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16:46.587"/>
    </inkml:context>
    <inkml:brush xml:id="br0">
      <inkml:brushProperty name="width" value="0.00882" units="cm"/>
      <inkml:brushProperty name="height" value="0.00882" units="cm"/>
      <inkml:brushProperty name="color" value="#A77429"/>
    </inkml:brush>
  </inkml:definitions>
  <inkml:trace contextRef="#ctx0" brushRef="#br0">0 1 24575,'5'0'0,"0"0"0,0 1 0,0 0 0,0 0 0,-1 0 0,1 1 0,0-1 0,-1 1 0,1 0 0,4 4 0,5 3 0,22 18 0,5 4 0,42 24 0,-75-52 0,0 1 0,1-1 0,-1 0 0,1-1 0,0 0 0,10 2 0,56 0 0,-60-3 0,0-1 0,-1-1 0,1 0 0,0-1 0,-1 0 0,21-6 0,-12 2 0,1 2 0,0 1 0,28 0 0,-22 2 0,41-7 0,-66 6 0,-1 1 0,0 0 0,0-1 0,0 0 0,0 0 0,0 0 0,0 0 0,-1-1 0,7-5 0,2-3 0,14-17 0,-7 6 0,0 1-1365,-1 2-5461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16:51.625"/>
    </inkml:context>
    <inkml:brush xml:id="br0">
      <inkml:brushProperty name="width" value="0.00882" units="cm"/>
      <inkml:brushProperty name="height" value="0.00882" units="cm"/>
      <inkml:brushProperty name="color" value="#A77429"/>
    </inkml:brush>
  </inkml:definitions>
  <inkml:trace contextRef="#ctx0" brushRef="#br0">1 1 24575,'7'3'0,"1"1"0,-1 0 0,0 0 0,0 1 0,0 0 0,0 0 0,-1 1 0,0-1 0,9 12 0,3 2 0,-14-15 0,1-1 0,-1 1 0,1-1 0,0 0 0,-1 0 0,1-1 0,1 0 0,-1 0 0,0 0 0,6 1 0,10 2 0,28 2 0,-28-5 0,61 4 0,106-5 0,-84-2 0,-81 1 0,-13 1 0,1-1 0,-1 0 0,0-1 0,20-4 0,-27 5 0,0-1 0,0 0 0,0-1 0,-1 1 0,1 0 0,0-1 0,-1 0 0,1 1 0,-1-1 0,0 0 0,0 0 0,0 0 0,0-1 0,0 1 0,0 0 0,0-1 0,-1 0 0,1 1 0,-1-1 0,1 0 0,0-3 0,0-2-273,0 0 0,0 0 0,-1 0 0,1-17 0,-2 9-6553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16:53.501"/>
    </inkml:context>
    <inkml:brush xml:id="br0">
      <inkml:brushProperty name="width" value="0.00882" units="cm"/>
      <inkml:brushProperty name="height" value="0.00882" units="cm"/>
      <inkml:brushProperty name="color" value="#A77429"/>
    </inkml:brush>
  </inkml:definitions>
  <inkml:trace contextRef="#ctx0" brushRef="#br0">0 0 24575,'15'6'0,"-1"1"0,0 1 0,0 0 0,-1 0 0,0 1 0,23 22 0,-2-3 0,-26-23 0,1-1 0,0 1 0,0-1 0,0-1 0,0 0 0,15 4 0,-16-5 0,39 9 0,-25-6 0,30 9 0,-44-11 0,0-1 0,0 0 0,0 0 0,0-1 0,1 0 0,-1 0 0,1-1 0,-1-1 0,16-1 0,1-3 0,46-17 0,-27 8 0,22-3 0,31-11 0,-84 24-170,0 0-1,0-2 0,-1 1 1,0-2-1,0 1 0,0-2 1,13-10-1,-12 6-6655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11-19T14:16:54.766"/>
    </inkml:context>
    <inkml:brush xml:id="br0">
      <inkml:brushProperty name="width" value="0.00882" units="cm"/>
      <inkml:brushProperty name="height" value="0.00882" units="cm"/>
      <inkml:brushProperty name="color" value="#A77429"/>
    </inkml:brush>
  </inkml:definitions>
  <inkml:trace contextRef="#ctx0" brushRef="#br0">443 0 24575,'0'1'0,"-1"-1"0,0 0 0,0 0 0,1 1 0,-1-1 0,0 0 0,1 1 0,-1-1 0,0 1 0,1-1 0,-1 1 0,0-1 0,1 1 0,-1-1 0,1 1 0,-1-1 0,1 1 0,-1 0 0,1-1 0,0 1 0,-1 0 0,1 0 0,0-1 0,-1 1 0,1 0 0,0 0 0,0-1 0,0 2 0,-5 29 0,4-20 0,1-8 0,-1-1 0,0 1 0,1 0 0,-1-1 0,0 1 0,0-1 0,-1 0 0,1 1 0,0-1 0,-1 0 0,0 1 0,1-1 0,-1 0 0,-2 2 0,-2 0 0,0 1 0,-1-1 0,-10 5 0,9-5 0,0 1 0,-12 7 0,16-9 0,-1 0 0,0-1 0,0 0 0,0 0 0,0 0 0,0-1 0,0 0 0,-1 0 0,1 0 0,0-1 0,-1 1 0,-9-2 0,-23 3 0,31 0 0,-26 3 0,-40 3 0,62-8 0,1 1 0,0 1 0,-1 0 0,1 1 0,0 0 0,0 0 0,-17 9 0,22-7 342,12-6-2049,5-3-5119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B42BFE-92C4-4864-8350-42F0478D0A3A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775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BAC3B-E04E-49B6-9DB6-F22088EB4DE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6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200">
                <a:latin typeface="Calibri"/>
                <a:ea typeface="Calibri"/>
                <a:cs typeface="Calibri"/>
              </a:rPr>
              <a:t>While the current design provides only the living space, its impact is maximized when complemented with distributions of non-food items (NFIs), WASH facilities, and designated cooking spaces.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602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7062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20E4F-E39C-93AE-DBB6-D2F17761BB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25F3E30-F756-2077-5442-2A01D6131D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652FDEC-90E1-E033-3A90-3999FC243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88448-A068-AE57-450B-6F2708E40B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0521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7075BD-3A87-ACE6-BA4C-B8D1C872A1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2CD73F-1F4F-8D47-D45B-6605B2F3E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F7ED6D5-1966-9685-E112-2DBEE34BB3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6632E5-EAB4-8A0E-0863-84A97DD9B3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57814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D9E3FD-881D-AE18-92B3-819F57F89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730888-77FC-7C53-13E9-058E52FFAD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119A9E9-19DA-5126-2CD9-77C9BEC42D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5836DA-62AA-12AE-1FF2-8D9C4CC2F1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98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3c391d3f5e_2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3" name="Google Shape;83;g33c391d3f5e_2_7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9611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03CB3-410A-70E1-90E4-89632D4E0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AE81463-1AE5-D95F-DCAB-5817764575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BE41FB-1EBE-FCF5-2A2A-FE576242F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B5A00F-5ED9-C68C-6187-F43EFF4CC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BAC3B-E04E-49B6-9DB6-F22088EB4DE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580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5" name="Google Shape;325;p16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3089923b1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42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9" name="Google Shape;479;g33089923b1e_0_0:notes"/>
          <p:cNvSpPr txBox="1">
            <a:spLocks noGrp="1"/>
          </p:cNvSpPr>
          <p:nvPr>
            <p:ph type="body" idx="1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1621191"/>
            <a:ext cx="5143500" cy="3448756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GB" sz="1200" smtClean="0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 sz="120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527403"/>
            <a:ext cx="1478756" cy="8394877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527403"/>
            <a:ext cx="4350544" cy="839487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 b="1">
                <a:solidFill>
                  <a:schemeClr val="accent1"/>
                </a:solidFill>
              </a:defRPr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2"/>
            <a:ext cx="5915025" cy="4120620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5"/>
            <a:ext cx="5915025" cy="216693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82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82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4"/>
            <a:ext cx="5915025" cy="1914702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330EA680-D336-4FF7-8B7A-9848BB0A1C3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1"/>
            <a:ext cx="3471863" cy="7039681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3" cy="23114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1"/>
            <a:ext cx="3471863" cy="7039681"/>
          </a:xfrm>
        </p:spPr>
        <p:txBody>
          <a:bodyPr anchor="t"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3" cy="5505627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4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20/01/2026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5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5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microsoft.com/office/2018/10/relationships/comments" Target="../comments/modernComment_119_0.xml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microsoft.com/office/2007/relationships/hdphoto" Target="../media/hdphoto3.wdp"/><Relationship Id="rId3" Type="http://schemas.openxmlformats.org/officeDocument/2006/relationships/image" Target="../media/image70.png"/><Relationship Id="rId7" Type="http://schemas.openxmlformats.org/officeDocument/2006/relationships/image" Target="../media/image72.png"/><Relationship Id="rId12" Type="http://schemas.openxmlformats.org/officeDocument/2006/relationships/image" Target="../media/image75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1" Type="http://schemas.openxmlformats.org/officeDocument/2006/relationships/image" Target="../media/image74.png"/><Relationship Id="rId5" Type="http://schemas.openxmlformats.org/officeDocument/2006/relationships/image" Target="../media/image71.png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73.png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microsoft.com/office/2018/10/relationships/comments" Target="../comments/modernComment_11B_6CA380B.xml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7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microsoft.com/office/2018/10/relationships/comments" Target="../comments/modernComment_11C_541C0C3C.xml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85.png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18/10/relationships/comments" Target="../comments/modernComment_123_6C65B914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5" Type="http://schemas.openxmlformats.org/officeDocument/2006/relationships/image" Target="../media/image15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microsoft.com/office/2018/10/relationships/comments" Target="../comments/modernComment_124_83A84036.xml"/><Relationship Id="rId7" Type="http://schemas.openxmlformats.org/officeDocument/2006/relationships/image" Target="../media/image18.jpeg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microsoft.com/office/2007/relationships/hdphoto" Target="../media/hdphoto2.wdp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microsoft.com/office/2018/10/relationships/comments" Target="../comments/modernComment_111_0.xml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microsoft.com/office/2018/10/relationships/comments" Target="../comments/modernComment_126_BAAFB448.xml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Relationship Id="rId14" Type="http://schemas.openxmlformats.org/officeDocument/2006/relationships/image" Target="../media/image5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microsoft.com/office/2018/10/relationships/comments" Target="../comments/modernComment_105_0.xml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10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BA0A3-4788-D950-2543-2D5ADF36D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43" y="138847"/>
            <a:ext cx="6208713" cy="1914702"/>
          </a:xfrm>
        </p:spPr>
        <p:txBody>
          <a:bodyPr/>
          <a:lstStyle/>
          <a:p>
            <a:pPr algn="ctr"/>
            <a:r>
              <a:rPr lang="en-US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EMERGENCY SHELTER KIT</a:t>
            </a:r>
            <a:endParaRPr lang="en-GB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41A8E-696D-94B7-62A0-585FCA8CD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8" y="1828800"/>
            <a:ext cx="5915025" cy="5135879"/>
          </a:xfrm>
          <a:ln>
            <a:solidFill>
              <a:srgbClr val="042433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The modular shelter design is a temporary, robust, panel-based structure that allows for easy extension to meet varying household space needs. The current design provides only living space that households can adapt to their needs.</a:t>
            </a:r>
          </a:p>
          <a:p>
            <a:pPr marL="0" indent="0" algn="just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It can be quickly dismantled and transported, making it suitable for temporary settings.</a:t>
            </a:r>
          </a:p>
          <a:p>
            <a:pPr marL="0" indent="0" algn="just">
              <a:buNone/>
            </a:pPr>
            <a:endParaRPr lang="en-GB" sz="1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Installation of the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17 </a:t>
            </a:r>
            <a:r>
              <a:rPr lang="en-GB" sz="1800" b="1" dirty="0" err="1">
                <a:latin typeface="Calibri"/>
                <a:ea typeface="Calibri"/>
                <a:cs typeface="Calibri"/>
              </a:rPr>
              <a:t>sq.m</a:t>
            </a:r>
            <a:r>
              <a:rPr lang="en-GB" sz="1800" b="1" dirty="0">
                <a:latin typeface="Calibri"/>
                <a:ea typeface="Calibri"/>
                <a:cs typeface="Calibri"/>
              </a:rPr>
              <a:t>.</a:t>
            </a:r>
            <a:r>
              <a:rPr lang="en-GB" sz="1800" dirty="0">
                <a:latin typeface="Calibri"/>
                <a:ea typeface="Calibri"/>
                <a:cs typeface="Calibri"/>
              </a:rPr>
              <a:t> shelter, which accommodates up to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5 people</a:t>
            </a:r>
            <a:r>
              <a:rPr lang="en-GB" sz="1800" dirty="0">
                <a:latin typeface="Calibri"/>
                <a:ea typeface="Calibri"/>
                <a:cs typeface="Calibri"/>
              </a:rPr>
              <a:t>, typically takes around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1 day </a:t>
            </a:r>
            <a:r>
              <a:rPr lang="en-GB" sz="1800" dirty="0">
                <a:latin typeface="Calibri"/>
                <a:ea typeface="Calibri"/>
                <a:cs typeface="Calibri"/>
              </a:rPr>
              <a:t>with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one skilled and two unskilled workers</a:t>
            </a:r>
            <a:r>
              <a:rPr lang="en-GB" sz="1800" dirty="0">
                <a:latin typeface="Calibri"/>
                <a:ea typeface="Calibri"/>
                <a:cs typeface="Calibri"/>
              </a:rPr>
              <a:t>. This shelter can also be constructed through a household-led approach. However, vulnerable households, especially </a:t>
            </a:r>
            <a:r>
              <a:rPr lang="en-GB" sz="1800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those requiring physical assistance</a:t>
            </a:r>
            <a:r>
              <a:rPr lang="en-GB" sz="1800" dirty="0">
                <a:latin typeface="Calibri"/>
                <a:ea typeface="Calibri"/>
                <a:cs typeface="Calibri"/>
              </a:rPr>
              <a:t>, may face challenges in self-installation. The design can be modified for different household needs. </a:t>
            </a:r>
            <a:endParaRPr lang="en-GB" sz="1800" strike="sngStrike" dirty="0">
              <a:latin typeface="Calibri"/>
              <a:ea typeface="Calibri"/>
              <a:cs typeface="Calibri"/>
            </a:endParaRPr>
          </a:p>
        </p:txBody>
      </p:sp>
      <p:pic>
        <p:nvPicPr>
          <p:cNvPr id="9" name="Google Shape;75;g33a6f523f4b_13_6">
            <a:extLst>
              <a:ext uri="{FF2B5EF4-FFF2-40B4-BE49-F238E27FC236}">
                <a16:creationId xmlns:a16="http://schemas.microsoft.com/office/drawing/2014/main" id="{480271EE-DB2C-C8EE-C0E8-343B4844C0D8}"/>
              </a:ext>
            </a:extLst>
          </p:cNvPr>
          <p:cNvPicPr preferRelativeResize="0"/>
          <p:nvPr/>
        </p:nvPicPr>
        <p:blipFill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7597" y="7903678"/>
            <a:ext cx="1102185" cy="669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78;g33a6f523f4b_13_6">
            <a:extLst>
              <a:ext uri="{FF2B5EF4-FFF2-40B4-BE49-F238E27FC236}">
                <a16:creationId xmlns:a16="http://schemas.microsoft.com/office/drawing/2014/main" id="{78368483-A48D-FD57-A0D3-B03A6517C217}"/>
              </a:ext>
            </a:extLst>
          </p:cNvPr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3048" y="8107024"/>
            <a:ext cx="1035916" cy="3885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79;g33a6f523f4b_13_6">
            <a:extLst>
              <a:ext uri="{FF2B5EF4-FFF2-40B4-BE49-F238E27FC236}">
                <a16:creationId xmlns:a16="http://schemas.microsoft.com/office/drawing/2014/main" id="{91D2B27D-ADDA-341A-8297-414B5B939B4A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06191" y="8130954"/>
            <a:ext cx="778787" cy="44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80;g33a6f523f4b_13_6">
            <a:extLst>
              <a:ext uri="{FF2B5EF4-FFF2-40B4-BE49-F238E27FC236}">
                <a16:creationId xmlns:a16="http://schemas.microsoft.com/office/drawing/2014/main" id="{C00FDF4B-934E-3E39-71EF-19C6A0088E03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36071" y="7903677"/>
            <a:ext cx="624332" cy="66967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ED2204A-542B-E702-E672-06FDB5F6C72A}"/>
              </a:ext>
            </a:extLst>
          </p:cNvPr>
          <p:cNvSpPr txBox="1"/>
          <p:nvPr/>
        </p:nvSpPr>
        <p:spPr>
          <a:xfrm>
            <a:off x="1714500" y="7459671"/>
            <a:ext cx="3429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>
                <a:latin typeface="Calibri"/>
                <a:ea typeface="Calibri"/>
                <a:cs typeface="Calibri"/>
              </a:rPr>
              <a:t>This document was developed by: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923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AI-generated content may be incorrect.">
            <a:extLst>
              <a:ext uri="{FF2B5EF4-FFF2-40B4-BE49-F238E27FC236}">
                <a16:creationId xmlns:a16="http://schemas.microsoft.com/office/drawing/2014/main" id="{D63C2A9D-6DEA-4360-D8B9-940D58541D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1861" y="7198796"/>
            <a:ext cx="3748872" cy="2410260"/>
          </a:xfrm>
          <a:prstGeom prst="rect">
            <a:avLst/>
          </a:prstGeom>
        </p:spPr>
      </p:pic>
      <p:sp>
        <p:nvSpPr>
          <p:cNvPr id="481" name="Google Shape;481;g33089923b1e_0_0"/>
          <p:cNvSpPr/>
          <p:nvPr/>
        </p:nvSpPr>
        <p:spPr>
          <a:xfrm>
            <a:off x="193134" y="433123"/>
            <a:ext cx="6503405" cy="262992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ts val="1800"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g33089923b1e_0_0"/>
          <p:cNvSpPr txBox="1">
            <a:spLocks noGrp="1"/>
          </p:cNvSpPr>
          <p:nvPr>
            <p:ph type="ctrTitle"/>
          </p:nvPr>
        </p:nvSpPr>
        <p:spPr>
          <a:xfrm>
            <a:off x="617247" y="3280265"/>
            <a:ext cx="5658365" cy="3289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Raise the Shelter Floor</a:t>
            </a:r>
            <a:endParaRPr sz="24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lay"/>
            </a:endParaRPr>
          </a:p>
        </p:txBody>
      </p:sp>
      <p:sp>
        <p:nvSpPr>
          <p:cNvPr id="529" name="Google Shape;529;g33089923b1e_0_0"/>
          <p:cNvSpPr txBox="1"/>
          <p:nvPr/>
        </p:nvSpPr>
        <p:spPr>
          <a:xfrm>
            <a:off x="1964945" y="7662040"/>
            <a:ext cx="978396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OUTSIDE</a:t>
            </a: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33089923b1e_0_0"/>
          <p:cNvSpPr txBox="1">
            <a:spLocks noGrp="1"/>
          </p:cNvSpPr>
          <p:nvPr>
            <p:ph type="sldNum" idx="12"/>
          </p:nvPr>
        </p:nvSpPr>
        <p:spPr>
          <a:xfrm>
            <a:off x="5784783" y="9400101"/>
            <a:ext cx="937941" cy="516277"/>
          </a:xfrm>
          <a:prstGeom prst="rect">
            <a:avLst/>
          </a:prstGeom>
        </p:spPr>
        <p:txBody>
          <a:bodyPr spcFirstLastPara="1" vert="horz" wrap="square" lIns="90786" tIns="90786" rIns="90786" bIns="90786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10</a:t>
            </a:fld>
            <a:r>
              <a:rPr lang="en-GB"/>
              <a:t> -</a:t>
            </a:r>
            <a:endParaRPr/>
          </a:p>
        </p:txBody>
      </p:sp>
      <p:sp>
        <p:nvSpPr>
          <p:cNvPr id="13" name="Google Shape;486;g33089923b1e_0_0">
            <a:extLst>
              <a:ext uri="{FF2B5EF4-FFF2-40B4-BE49-F238E27FC236}">
                <a16:creationId xmlns:a16="http://schemas.microsoft.com/office/drawing/2014/main" id="{D8A0D73B-6A23-ADCB-14CB-9B40F51BB216}"/>
              </a:ext>
            </a:extLst>
          </p:cNvPr>
          <p:cNvSpPr txBox="1"/>
          <p:nvPr/>
        </p:nvSpPr>
        <p:spPr>
          <a:xfrm>
            <a:off x="3332459" y="7628395"/>
            <a:ext cx="2726501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Floor Covering (Tarpaulin / Carpet, …)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" name="Google Shape;492;g33089923b1e_0_0">
            <a:extLst>
              <a:ext uri="{FF2B5EF4-FFF2-40B4-BE49-F238E27FC236}">
                <a16:creationId xmlns:a16="http://schemas.microsoft.com/office/drawing/2014/main" id="{C1235012-2828-F4CC-E7C1-3634F4782C98}"/>
              </a:ext>
            </a:extLst>
          </p:cNvPr>
          <p:cNvSpPr txBox="1"/>
          <p:nvPr/>
        </p:nvSpPr>
        <p:spPr>
          <a:xfrm>
            <a:off x="4951946" y="8513938"/>
            <a:ext cx="1325802" cy="6456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Plastic Sheet as Damp Proof Membrane (DPM)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493;g33089923b1e_0_0">
            <a:extLst>
              <a:ext uri="{FF2B5EF4-FFF2-40B4-BE49-F238E27FC236}">
                <a16:creationId xmlns:a16="http://schemas.microsoft.com/office/drawing/2014/main" id="{50D4BA16-76A2-DFF9-546A-7A7352AD943E}"/>
              </a:ext>
            </a:extLst>
          </p:cNvPr>
          <p:cNvSpPr txBox="1"/>
          <p:nvPr/>
        </p:nvSpPr>
        <p:spPr>
          <a:xfrm>
            <a:off x="4888595" y="8114691"/>
            <a:ext cx="1325802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 Sand fill (20CM)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reeform 15">
            <a:extLst>
              <a:ext uri="{FF2B5EF4-FFF2-40B4-BE49-F238E27FC236}">
                <a16:creationId xmlns:a16="http://schemas.microsoft.com/office/drawing/2014/main" id="{1150302C-1993-1089-5794-97F36765F7B7}"/>
              </a:ext>
            </a:extLst>
          </p:cNvPr>
          <p:cNvSpPr/>
          <p:nvPr/>
        </p:nvSpPr>
        <p:spPr>
          <a:xfrm>
            <a:off x="2294794" y="8218684"/>
            <a:ext cx="421410" cy="174277"/>
          </a:xfrm>
          <a:custGeom>
            <a:avLst/>
            <a:gdLst/>
            <a:ahLst/>
            <a:cxnLst/>
            <a:rect l="l" t="t" r="r" b="b"/>
            <a:pathLst>
              <a:path w="1402080" h="692785">
                <a:moveTo>
                  <a:pt x="1402080" y="346329"/>
                </a:moveTo>
                <a:cubicBezTo>
                  <a:pt x="1402080" y="155067"/>
                  <a:pt x="1245997" y="0"/>
                  <a:pt x="1053465" y="0"/>
                </a:cubicBezTo>
                <a:lnTo>
                  <a:pt x="348615" y="0"/>
                </a:lnTo>
                <a:cubicBezTo>
                  <a:pt x="156083" y="0"/>
                  <a:pt x="0" y="155067"/>
                  <a:pt x="0" y="346329"/>
                </a:cubicBezTo>
                <a:cubicBezTo>
                  <a:pt x="0" y="537591"/>
                  <a:pt x="156083" y="692785"/>
                  <a:pt x="348615" y="692785"/>
                </a:cubicBezTo>
                <a:lnTo>
                  <a:pt x="1053465" y="692785"/>
                </a:lnTo>
                <a:cubicBezTo>
                  <a:pt x="1245997" y="692785"/>
                  <a:pt x="1402080" y="537718"/>
                  <a:pt x="1402080" y="346329"/>
                </a:cubicBezTo>
                <a:close/>
              </a:path>
            </a:pathLst>
          </a:custGeom>
          <a:solidFill>
            <a:srgbClr val="80350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8" name="Freeform 15">
            <a:extLst>
              <a:ext uri="{FF2B5EF4-FFF2-40B4-BE49-F238E27FC236}">
                <a16:creationId xmlns:a16="http://schemas.microsoft.com/office/drawing/2014/main" id="{EBF80E6E-E0F0-849E-B9FA-70CF6ACFFDA6}"/>
              </a:ext>
            </a:extLst>
          </p:cNvPr>
          <p:cNvSpPr/>
          <p:nvPr/>
        </p:nvSpPr>
        <p:spPr>
          <a:xfrm>
            <a:off x="2293459" y="8064049"/>
            <a:ext cx="421410" cy="174277"/>
          </a:xfrm>
          <a:custGeom>
            <a:avLst/>
            <a:gdLst/>
            <a:ahLst/>
            <a:cxnLst/>
            <a:rect l="l" t="t" r="r" b="b"/>
            <a:pathLst>
              <a:path w="1402080" h="692785">
                <a:moveTo>
                  <a:pt x="1402080" y="346329"/>
                </a:moveTo>
                <a:cubicBezTo>
                  <a:pt x="1402080" y="155067"/>
                  <a:pt x="1245997" y="0"/>
                  <a:pt x="1053465" y="0"/>
                </a:cubicBezTo>
                <a:lnTo>
                  <a:pt x="348615" y="0"/>
                </a:lnTo>
                <a:cubicBezTo>
                  <a:pt x="156083" y="0"/>
                  <a:pt x="0" y="155067"/>
                  <a:pt x="0" y="346329"/>
                </a:cubicBezTo>
                <a:cubicBezTo>
                  <a:pt x="0" y="537591"/>
                  <a:pt x="156083" y="692785"/>
                  <a:pt x="348615" y="692785"/>
                </a:cubicBezTo>
                <a:lnTo>
                  <a:pt x="1053465" y="692785"/>
                </a:lnTo>
                <a:cubicBezTo>
                  <a:pt x="1245997" y="692785"/>
                  <a:pt x="1402080" y="537718"/>
                  <a:pt x="1402080" y="346329"/>
                </a:cubicBezTo>
                <a:close/>
              </a:path>
            </a:pathLst>
          </a:custGeom>
          <a:solidFill>
            <a:srgbClr val="80350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9D2FB17-34FA-1728-A4EC-26493939B506}"/>
              </a:ext>
            </a:extLst>
          </p:cNvPr>
          <p:cNvSpPr txBox="1"/>
          <p:nvPr/>
        </p:nvSpPr>
        <p:spPr>
          <a:xfrm>
            <a:off x="182180" y="430494"/>
            <a:ext cx="6509121" cy="37490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/>
              <a:t>Embed poles 30 cm deep. Bury tarpaulin edges 10 cm into the ground.</a:t>
            </a:r>
          </a:p>
        </p:txBody>
      </p:sp>
      <p:sp>
        <p:nvSpPr>
          <p:cNvPr id="24" name="Google Shape;333;p16">
            <a:extLst>
              <a:ext uri="{FF2B5EF4-FFF2-40B4-BE49-F238E27FC236}">
                <a16:creationId xmlns:a16="http://schemas.microsoft.com/office/drawing/2014/main" id="{B3B950FE-0563-6499-9017-56CA041C22A9}"/>
              </a:ext>
            </a:extLst>
          </p:cNvPr>
          <p:cNvSpPr txBox="1"/>
          <p:nvPr/>
        </p:nvSpPr>
        <p:spPr>
          <a:xfrm>
            <a:off x="1810154" y="-46592"/>
            <a:ext cx="3275108" cy="46098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ctr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sym typeface="Play"/>
              </a:rPr>
              <a:t>Flooring and Anchoring</a:t>
            </a:r>
            <a:endParaRPr>
              <a:sym typeface="Play"/>
            </a:endParaRPr>
          </a:p>
        </p:txBody>
      </p:sp>
      <p:pic>
        <p:nvPicPr>
          <p:cNvPr id="34" name="Picture 33" descr="A drawing of a pole&#10;&#10;AI-generated content may be incorrect.">
            <a:extLst>
              <a:ext uri="{FF2B5EF4-FFF2-40B4-BE49-F238E27FC236}">
                <a16:creationId xmlns:a16="http://schemas.microsoft.com/office/drawing/2014/main" id="{AE4E8B2E-A727-F7B6-65FC-47A3145190E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5173" y="1154728"/>
            <a:ext cx="2551124" cy="1968146"/>
          </a:xfrm>
          <a:prstGeom prst="rect">
            <a:avLst/>
          </a:prstGeom>
        </p:spPr>
      </p:pic>
      <p:grpSp>
        <p:nvGrpSpPr>
          <p:cNvPr id="42" name="Group 41">
            <a:extLst>
              <a:ext uri="{FF2B5EF4-FFF2-40B4-BE49-F238E27FC236}">
                <a16:creationId xmlns:a16="http://schemas.microsoft.com/office/drawing/2014/main" id="{946F6D7D-62F1-BA80-CB5D-7A316587E6C4}"/>
              </a:ext>
            </a:extLst>
          </p:cNvPr>
          <p:cNvGrpSpPr/>
          <p:nvPr/>
        </p:nvGrpSpPr>
        <p:grpSpPr>
          <a:xfrm>
            <a:off x="3555879" y="1133185"/>
            <a:ext cx="2551124" cy="2307907"/>
            <a:chOff x="2458540" y="1133185"/>
            <a:chExt cx="2551124" cy="2307907"/>
          </a:xfrm>
        </p:grpSpPr>
        <p:sp>
          <p:nvSpPr>
            <p:cNvPr id="41" name="Double Wave 40">
              <a:extLst>
                <a:ext uri="{FF2B5EF4-FFF2-40B4-BE49-F238E27FC236}">
                  <a16:creationId xmlns:a16="http://schemas.microsoft.com/office/drawing/2014/main" id="{137BA35F-2E45-FE10-EFCE-D6EEBFF994C2}"/>
                </a:ext>
              </a:extLst>
            </p:cNvPr>
            <p:cNvSpPr/>
            <p:nvPr/>
          </p:nvSpPr>
          <p:spPr>
            <a:xfrm>
              <a:off x="2835863" y="1133185"/>
              <a:ext cx="1761538" cy="659643"/>
            </a:xfrm>
            <a:prstGeom prst="rect">
              <a:avLst/>
            </a:prstGeom>
            <a:solidFill>
              <a:srgbClr val="ECEEF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8" name="Picture 37" descr="A video game screen with a black background&#10;&#10;AI-generated content may be incorrect.">
              <a:extLst>
                <a:ext uri="{FF2B5EF4-FFF2-40B4-BE49-F238E27FC236}">
                  <a16:creationId xmlns:a16="http://schemas.microsoft.com/office/drawing/2014/main" id="{7274E749-C267-8BE9-005B-F03970B63F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458540" y="1319930"/>
              <a:ext cx="2551124" cy="2121162"/>
            </a:xfrm>
            <a:prstGeom prst="rect">
              <a:avLst/>
            </a:prstGeom>
          </p:spPr>
        </p:pic>
      </p:grpSp>
      <p:cxnSp>
        <p:nvCxnSpPr>
          <p:cNvPr id="43" name="Google Shape;204;p14">
            <a:extLst>
              <a:ext uri="{FF2B5EF4-FFF2-40B4-BE49-F238E27FC236}">
                <a16:creationId xmlns:a16="http://schemas.microsoft.com/office/drawing/2014/main" id="{D8EB53CB-A3F6-6E38-5948-08FD03DFC3F8}"/>
              </a:ext>
            </a:extLst>
          </p:cNvPr>
          <p:cNvCxnSpPr>
            <a:cxnSpLocks/>
          </p:cNvCxnSpPr>
          <p:nvPr/>
        </p:nvCxnSpPr>
        <p:spPr>
          <a:xfrm>
            <a:off x="1774007" y="1645159"/>
            <a:ext cx="0" cy="990091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Google Shape;203;p14">
            <a:extLst>
              <a:ext uri="{FF2B5EF4-FFF2-40B4-BE49-F238E27FC236}">
                <a16:creationId xmlns:a16="http://schemas.microsoft.com/office/drawing/2014/main" id="{2D731419-7FD6-515F-B589-0B02675C978F}"/>
              </a:ext>
            </a:extLst>
          </p:cNvPr>
          <p:cNvSpPr txBox="1"/>
          <p:nvPr/>
        </p:nvSpPr>
        <p:spPr>
          <a:xfrm>
            <a:off x="1244604" y="1950757"/>
            <a:ext cx="485068" cy="231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>
            <a:defPPr>
              <a:defRPr lang="en-GB"/>
            </a:defPPr>
            <a:lvl1pPr>
              <a:defRPr sz="907" b="1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sym typeface="Calibri"/>
              </a:rPr>
              <a:t>30 cm</a:t>
            </a:r>
            <a:endParaRPr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48" name="Google Shape;306;p15">
            <a:extLst>
              <a:ext uri="{FF2B5EF4-FFF2-40B4-BE49-F238E27FC236}">
                <a16:creationId xmlns:a16="http://schemas.microsoft.com/office/drawing/2014/main" id="{C579BA6A-82E6-8C76-F6E7-6672B1AD04B4}"/>
              </a:ext>
            </a:extLst>
          </p:cNvPr>
          <p:cNvSpPr txBox="1"/>
          <p:nvPr/>
        </p:nvSpPr>
        <p:spPr>
          <a:xfrm>
            <a:off x="5097819" y="1223610"/>
            <a:ext cx="961141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Tarpaulin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9" name="Google Shape;98;g33c391d3f5e_2_7">
            <a:extLst>
              <a:ext uri="{FF2B5EF4-FFF2-40B4-BE49-F238E27FC236}">
                <a16:creationId xmlns:a16="http://schemas.microsoft.com/office/drawing/2014/main" id="{E8F07902-495E-6B68-BB20-F4BF01018984}"/>
              </a:ext>
            </a:extLst>
          </p:cNvPr>
          <p:cNvCxnSpPr>
            <a:cxnSpLocks/>
          </p:cNvCxnSpPr>
          <p:nvPr/>
        </p:nvCxnSpPr>
        <p:spPr>
          <a:xfrm flipH="1">
            <a:off x="4831441" y="1403669"/>
            <a:ext cx="297854" cy="2289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54" name="Google Shape;481;g33089923b1e_0_0">
            <a:extLst>
              <a:ext uri="{FF2B5EF4-FFF2-40B4-BE49-F238E27FC236}">
                <a16:creationId xmlns:a16="http://schemas.microsoft.com/office/drawing/2014/main" id="{B1D9A69A-316F-4AB1-B7CA-49961C24ED87}"/>
              </a:ext>
            </a:extLst>
          </p:cNvPr>
          <p:cNvSpPr/>
          <p:nvPr/>
        </p:nvSpPr>
        <p:spPr>
          <a:xfrm>
            <a:off x="202788" y="3603073"/>
            <a:ext cx="6503405" cy="579702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lnSpc>
                <a:spcPct val="85000"/>
              </a:lnSpc>
              <a:buClr>
                <a:schemeClr val="accent2"/>
              </a:buClr>
              <a:buSzPts val="1800"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B6C8D72-814C-F036-FC1D-3D5A86805E9C}"/>
              </a:ext>
            </a:extLst>
          </p:cNvPr>
          <p:cNvSpPr txBox="1"/>
          <p:nvPr/>
        </p:nvSpPr>
        <p:spPr>
          <a:xfrm>
            <a:off x="191834" y="3600445"/>
            <a:ext cx="6509121" cy="54880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/>
              <a:t>Raise the floor 20 cm with compacted sand and place sandbags around the perimeter to prevent water entry.</a:t>
            </a:r>
          </a:p>
        </p:txBody>
      </p:sp>
      <p:pic>
        <p:nvPicPr>
          <p:cNvPr id="58" name="Picture 57" descr="A cartoon of a knife and a stick&#10;&#10;AI-generated content may be incorrect.">
            <a:extLst>
              <a:ext uri="{FF2B5EF4-FFF2-40B4-BE49-F238E27FC236}">
                <a16:creationId xmlns:a16="http://schemas.microsoft.com/office/drawing/2014/main" id="{4FD86DB7-1C13-9D5D-C157-8788404F656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17254" y="3669583"/>
            <a:ext cx="5034555" cy="3014725"/>
          </a:xfrm>
          <a:prstGeom prst="rect">
            <a:avLst/>
          </a:prstGeom>
        </p:spPr>
      </p:pic>
      <p:sp>
        <p:nvSpPr>
          <p:cNvPr id="59" name="Google Shape;529;g33089923b1e_0_0">
            <a:extLst>
              <a:ext uri="{FF2B5EF4-FFF2-40B4-BE49-F238E27FC236}">
                <a16:creationId xmlns:a16="http://schemas.microsoft.com/office/drawing/2014/main" id="{062F5128-FF13-10AC-C01E-602D119E68DF}"/>
              </a:ext>
            </a:extLst>
          </p:cNvPr>
          <p:cNvSpPr txBox="1"/>
          <p:nvPr/>
        </p:nvSpPr>
        <p:spPr>
          <a:xfrm>
            <a:off x="1931916" y="4877333"/>
            <a:ext cx="978396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OUTSIDE</a:t>
            </a: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Freeform 15">
            <a:extLst>
              <a:ext uri="{FF2B5EF4-FFF2-40B4-BE49-F238E27FC236}">
                <a16:creationId xmlns:a16="http://schemas.microsoft.com/office/drawing/2014/main" id="{D4712268-A511-86F5-9E78-88FA9BB29DD1}"/>
              </a:ext>
            </a:extLst>
          </p:cNvPr>
          <p:cNvSpPr/>
          <p:nvPr/>
        </p:nvSpPr>
        <p:spPr>
          <a:xfrm>
            <a:off x="2261765" y="5433977"/>
            <a:ext cx="421410" cy="174277"/>
          </a:xfrm>
          <a:custGeom>
            <a:avLst/>
            <a:gdLst/>
            <a:ahLst/>
            <a:cxnLst/>
            <a:rect l="l" t="t" r="r" b="b"/>
            <a:pathLst>
              <a:path w="1402080" h="692785">
                <a:moveTo>
                  <a:pt x="1402080" y="346329"/>
                </a:moveTo>
                <a:cubicBezTo>
                  <a:pt x="1402080" y="155067"/>
                  <a:pt x="1245997" y="0"/>
                  <a:pt x="1053465" y="0"/>
                </a:cubicBezTo>
                <a:lnTo>
                  <a:pt x="348615" y="0"/>
                </a:lnTo>
                <a:cubicBezTo>
                  <a:pt x="156083" y="0"/>
                  <a:pt x="0" y="155067"/>
                  <a:pt x="0" y="346329"/>
                </a:cubicBezTo>
                <a:cubicBezTo>
                  <a:pt x="0" y="537591"/>
                  <a:pt x="156083" y="692785"/>
                  <a:pt x="348615" y="692785"/>
                </a:cubicBezTo>
                <a:lnTo>
                  <a:pt x="1053465" y="692785"/>
                </a:lnTo>
                <a:cubicBezTo>
                  <a:pt x="1245997" y="692785"/>
                  <a:pt x="1402080" y="537718"/>
                  <a:pt x="1402080" y="346329"/>
                </a:cubicBezTo>
                <a:close/>
              </a:path>
            </a:pathLst>
          </a:custGeom>
          <a:solidFill>
            <a:srgbClr val="80350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48" name="Freeform 15">
            <a:extLst>
              <a:ext uri="{FF2B5EF4-FFF2-40B4-BE49-F238E27FC236}">
                <a16:creationId xmlns:a16="http://schemas.microsoft.com/office/drawing/2014/main" id="{A19EC45D-D19E-D754-9F2D-6BEB11B0D52A}"/>
              </a:ext>
            </a:extLst>
          </p:cNvPr>
          <p:cNvSpPr/>
          <p:nvPr/>
        </p:nvSpPr>
        <p:spPr>
          <a:xfrm>
            <a:off x="2260430" y="5279342"/>
            <a:ext cx="421410" cy="174277"/>
          </a:xfrm>
          <a:custGeom>
            <a:avLst/>
            <a:gdLst/>
            <a:ahLst/>
            <a:cxnLst/>
            <a:rect l="l" t="t" r="r" b="b"/>
            <a:pathLst>
              <a:path w="1402080" h="692785">
                <a:moveTo>
                  <a:pt x="1402080" y="346329"/>
                </a:moveTo>
                <a:cubicBezTo>
                  <a:pt x="1402080" y="155067"/>
                  <a:pt x="1245997" y="0"/>
                  <a:pt x="1053465" y="0"/>
                </a:cubicBezTo>
                <a:lnTo>
                  <a:pt x="348615" y="0"/>
                </a:lnTo>
                <a:cubicBezTo>
                  <a:pt x="156083" y="0"/>
                  <a:pt x="0" y="155067"/>
                  <a:pt x="0" y="346329"/>
                </a:cubicBezTo>
                <a:cubicBezTo>
                  <a:pt x="0" y="537591"/>
                  <a:pt x="156083" y="692785"/>
                  <a:pt x="348615" y="692785"/>
                </a:cubicBezTo>
                <a:lnTo>
                  <a:pt x="1053465" y="692785"/>
                </a:lnTo>
                <a:cubicBezTo>
                  <a:pt x="1245997" y="692785"/>
                  <a:pt x="1402080" y="537718"/>
                  <a:pt x="1402080" y="346329"/>
                </a:cubicBezTo>
                <a:close/>
              </a:path>
            </a:pathLst>
          </a:custGeom>
          <a:solidFill>
            <a:srgbClr val="80350E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/>
          <a:lstStyle/>
          <a:p>
            <a:endParaRPr lang="en-GB"/>
          </a:p>
        </p:txBody>
      </p:sp>
      <p:sp>
        <p:nvSpPr>
          <p:cNvPr id="449" name="Google Shape;306;p15">
            <a:extLst>
              <a:ext uri="{FF2B5EF4-FFF2-40B4-BE49-F238E27FC236}">
                <a16:creationId xmlns:a16="http://schemas.microsoft.com/office/drawing/2014/main" id="{FBF88AEC-A6F0-ED6C-1F3A-9556FDC12FB4}"/>
              </a:ext>
            </a:extLst>
          </p:cNvPr>
          <p:cNvSpPr txBox="1"/>
          <p:nvPr/>
        </p:nvSpPr>
        <p:spPr>
          <a:xfrm>
            <a:off x="4455363" y="5100731"/>
            <a:ext cx="1236264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US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Sand fill 20 cm</a:t>
            </a:r>
            <a:endParaRPr sz="1200" b="1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0" name="Google Shape;98;g33c391d3f5e_2_7">
            <a:extLst>
              <a:ext uri="{FF2B5EF4-FFF2-40B4-BE49-F238E27FC236}">
                <a16:creationId xmlns:a16="http://schemas.microsoft.com/office/drawing/2014/main" id="{B8137B6B-3B76-D76E-EC4C-BCD5D9D43996}"/>
              </a:ext>
            </a:extLst>
          </p:cNvPr>
          <p:cNvCxnSpPr>
            <a:cxnSpLocks/>
          </p:cNvCxnSpPr>
          <p:nvPr/>
        </p:nvCxnSpPr>
        <p:spPr>
          <a:xfrm flipH="1">
            <a:off x="4201868" y="5275814"/>
            <a:ext cx="297854" cy="2289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1" name="Google Shape;306;p15">
            <a:extLst>
              <a:ext uri="{FF2B5EF4-FFF2-40B4-BE49-F238E27FC236}">
                <a16:creationId xmlns:a16="http://schemas.microsoft.com/office/drawing/2014/main" id="{B52BB472-591C-A22C-AF59-538EE7F7CB20}"/>
              </a:ext>
            </a:extLst>
          </p:cNvPr>
          <p:cNvSpPr txBox="1"/>
          <p:nvPr/>
        </p:nvSpPr>
        <p:spPr>
          <a:xfrm>
            <a:off x="3940244" y="4321119"/>
            <a:ext cx="1895317" cy="46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Tarpaulin: a damp-proof layer on your raised floor</a:t>
            </a:r>
          </a:p>
        </p:txBody>
      </p:sp>
      <p:cxnSp>
        <p:nvCxnSpPr>
          <p:cNvPr id="452" name="Google Shape;98;g33c391d3f5e_2_7">
            <a:extLst>
              <a:ext uri="{FF2B5EF4-FFF2-40B4-BE49-F238E27FC236}">
                <a16:creationId xmlns:a16="http://schemas.microsoft.com/office/drawing/2014/main" id="{765B18C3-C2A6-736B-FC6F-CFA828B2D2E1}"/>
              </a:ext>
            </a:extLst>
          </p:cNvPr>
          <p:cNvCxnSpPr>
            <a:cxnSpLocks/>
          </p:cNvCxnSpPr>
          <p:nvPr/>
        </p:nvCxnSpPr>
        <p:spPr>
          <a:xfrm flipH="1">
            <a:off x="3686749" y="4789327"/>
            <a:ext cx="669875" cy="57925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61" name="Google Shape;98;g33c391d3f5e_2_7">
            <a:extLst>
              <a:ext uri="{FF2B5EF4-FFF2-40B4-BE49-F238E27FC236}">
                <a16:creationId xmlns:a16="http://schemas.microsoft.com/office/drawing/2014/main" id="{21A08F28-949A-C95A-2230-1FFEAB4DC18A}"/>
              </a:ext>
            </a:extLst>
          </p:cNvPr>
          <p:cNvCxnSpPr>
            <a:cxnSpLocks/>
          </p:cNvCxnSpPr>
          <p:nvPr/>
        </p:nvCxnSpPr>
        <p:spPr>
          <a:xfrm flipH="1" flipV="1">
            <a:off x="4664450" y="8377467"/>
            <a:ext cx="339304" cy="333114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63" name="TextBox 462">
            <a:extLst>
              <a:ext uri="{FF2B5EF4-FFF2-40B4-BE49-F238E27FC236}">
                <a16:creationId xmlns:a16="http://schemas.microsoft.com/office/drawing/2014/main" id="{56BBD9CF-390F-6603-F3C6-CBAE38695BD9}"/>
              </a:ext>
            </a:extLst>
          </p:cNvPr>
          <p:cNvSpPr txBox="1"/>
          <p:nvPr/>
        </p:nvSpPr>
        <p:spPr>
          <a:xfrm>
            <a:off x="199929" y="6543480"/>
            <a:ext cx="6509121" cy="54880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/>
              <a:t>If materials are available, it is a good idea to have a raised floor inside the shelter that is kept dry and contained by a plastic sheet (a damp-proof membrane - DPM). 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94482D2-0551-45FA-2577-D3F79DE7D802}"/>
              </a:ext>
            </a:extLst>
          </p:cNvPr>
          <p:cNvSpPr/>
          <p:nvPr/>
        </p:nvSpPr>
        <p:spPr>
          <a:xfrm>
            <a:off x="3050383" y="8027512"/>
            <a:ext cx="1669130" cy="257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5" name="Picture 4" descr="A cartoon of a knife and a stick&#10;&#10;AI-generated content may be incorrect.">
            <a:extLst>
              <a:ext uri="{FF2B5EF4-FFF2-40B4-BE49-F238E27FC236}">
                <a16:creationId xmlns:a16="http://schemas.microsoft.com/office/drawing/2014/main" id="{87D18CCA-FFCF-AC67-6056-12068688B34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39163" y="7579776"/>
            <a:ext cx="1752600" cy="767799"/>
          </a:xfrm>
          <a:prstGeom prst="rect">
            <a:avLst/>
          </a:prstGeom>
        </p:spPr>
      </p:pic>
      <p:cxnSp>
        <p:nvCxnSpPr>
          <p:cNvPr id="456" name="Google Shape;98;g33c391d3f5e_2_7">
            <a:extLst>
              <a:ext uri="{FF2B5EF4-FFF2-40B4-BE49-F238E27FC236}">
                <a16:creationId xmlns:a16="http://schemas.microsoft.com/office/drawing/2014/main" id="{8F9C2E0D-67DD-6549-C4F2-524482C37A78}"/>
              </a:ext>
            </a:extLst>
          </p:cNvPr>
          <p:cNvCxnSpPr>
            <a:cxnSpLocks/>
          </p:cNvCxnSpPr>
          <p:nvPr/>
        </p:nvCxnSpPr>
        <p:spPr>
          <a:xfrm flipH="1">
            <a:off x="3855224" y="7893546"/>
            <a:ext cx="297854" cy="2289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58" name="Google Shape;98;g33c391d3f5e_2_7">
            <a:extLst>
              <a:ext uri="{FF2B5EF4-FFF2-40B4-BE49-F238E27FC236}">
                <a16:creationId xmlns:a16="http://schemas.microsoft.com/office/drawing/2014/main" id="{DA397C7B-99D7-D66E-CB3C-40B8ED336CE1}"/>
              </a:ext>
            </a:extLst>
          </p:cNvPr>
          <p:cNvCxnSpPr>
            <a:cxnSpLocks/>
            <a:stCxn id="20" idx="1"/>
          </p:cNvCxnSpPr>
          <p:nvPr/>
        </p:nvCxnSpPr>
        <p:spPr>
          <a:xfrm flipH="1">
            <a:off x="4406498" y="8252849"/>
            <a:ext cx="482097" cy="31783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" name="Google Shape;204;p14">
            <a:extLst>
              <a:ext uri="{FF2B5EF4-FFF2-40B4-BE49-F238E27FC236}">
                <a16:creationId xmlns:a16="http://schemas.microsoft.com/office/drawing/2014/main" id="{91C31D32-63AA-1ED6-8B52-6F5C518FA22C}"/>
              </a:ext>
            </a:extLst>
          </p:cNvPr>
          <p:cNvCxnSpPr>
            <a:cxnSpLocks/>
          </p:cNvCxnSpPr>
          <p:nvPr/>
        </p:nvCxnSpPr>
        <p:spPr>
          <a:xfrm>
            <a:off x="5085262" y="1645159"/>
            <a:ext cx="0" cy="305598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Google Shape;203;p14">
            <a:extLst>
              <a:ext uri="{FF2B5EF4-FFF2-40B4-BE49-F238E27FC236}">
                <a16:creationId xmlns:a16="http://schemas.microsoft.com/office/drawing/2014/main" id="{F055AFCF-9505-443B-03F1-A6FE30D8AF62}"/>
              </a:ext>
            </a:extLst>
          </p:cNvPr>
          <p:cNvSpPr txBox="1"/>
          <p:nvPr/>
        </p:nvSpPr>
        <p:spPr>
          <a:xfrm>
            <a:off x="5160390" y="1692824"/>
            <a:ext cx="485068" cy="2312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>
            <a:defPPr>
              <a:defRPr lang="en-GB"/>
            </a:defPPr>
            <a:lvl1pPr>
              <a:defRPr sz="907" b="1">
                <a:solidFill>
                  <a:srgbClr val="595959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GB" dirty="0">
                <a:solidFill>
                  <a:schemeClr val="tx1"/>
                </a:solidFill>
                <a:sym typeface="Calibri"/>
              </a:rPr>
              <a:t>10 cm</a:t>
            </a:r>
            <a:endParaRPr dirty="0">
              <a:solidFill>
                <a:schemeClr val="tx1"/>
              </a:solidFill>
              <a:sym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A45E239-A359-736B-BED3-2D29DA40A713}"/>
              </a:ext>
            </a:extLst>
          </p:cNvPr>
          <p:cNvSpPr/>
          <p:nvPr/>
        </p:nvSpPr>
        <p:spPr>
          <a:xfrm rot="5400000">
            <a:off x="2400700" y="4928949"/>
            <a:ext cx="514663" cy="255282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C115778D-9298-73D5-604A-277DA0334EF5}"/>
              </a:ext>
            </a:extLst>
          </p:cNvPr>
          <p:cNvCxnSpPr>
            <a:cxnSpLocks/>
          </p:cNvCxnSpPr>
          <p:nvPr/>
        </p:nvCxnSpPr>
        <p:spPr>
          <a:xfrm>
            <a:off x="1104382" y="1846738"/>
            <a:ext cx="20293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052" name="Ink 1051">
                <a:extLst>
                  <a:ext uri="{FF2B5EF4-FFF2-40B4-BE49-F238E27FC236}">
                    <a16:creationId xmlns:a16="http://schemas.microsoft.com/office/drawing/2014/main" id="{84D646DC-7EE8-C81A-7E2B-3EF8E3565CE0}"/>
                  </a:ext>
                </a:extLst>
              </p14:cNvPr>
              <p14:cNvContentPartPr/>
              <p14:nvPr/>
            </p14:nvContentPartPr>
            <p14:xfrm>
              <a:off x="2090319" y="1729008"/>
              <a:ext cx="541440" cy="135392"/>
            </p14:xfrm>
          </p:contentPart>
        </mc:Choice>
        <mc:Fallback xmlns="">
          <p:pic>
            <p:nvPicPr>
              <p:cNvPr id="1052" name="Ink 1051">
                <a:extLst>
                  <a:ext uri="{FF2B5EF4-FFF2-40B4-BE49-F238E27FC236}">
                    <a16:creationId xmlns:a16="http://schemas.microsoft.com/office/drawing/2014/main" id="{84D646DC-7EE8-C81A-7E2B-3EF8E3565CE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088880" y="1727571"/>
                <a:ext cx="544318" cy="138265"/>
              </a:xfrm>
              <a:prstGeom prst="rect">
                <a:avLst/>
              </a:prstGeom>
            </p:spPr>
          </p:pic>
        </mc:Fallback>
      </mc:AlternateContent>
      <p:grpSp>
        <p:nvGrpSpPr>
          <p:cNvPr id="1054" name="Group 1053">
            <a:extLst>
              <a:ext uri="{FF2B5EF4-FFF2-40B4-BE49-F238E27FC236}">
                <a16:creationId xmlns:a16="http://schemas.microsoft.com/office/drawing/2014/main" id="{ED087EDB-A288-BBF3-8D86-18449603E3FB}"/>
              </a:ext>
            </a:extLst>
          </p:cNvPr>
          <p:cNvGrpSpPr/>
          <p:nvPr/>
        </p:nvGrpSpPr>
        <p:grpSpPr>
          <a:xfrm>
            <a:off x="1661701" y="1779391"/>
            <a:ext cx="326093" cy="94049"/>
            <a:chOff x="-1219207" y="1570153"/>
            <a:chExt cx="419400" cy="12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48" name="Ink 1047">
                  <a:extLst>
                    <a:ext uri="{FF2B5EF4-FFF2-40B4-BE49-F238E27FC236}">
                      <a16:creationId xmlns:a16="http://schemas.microsoft.com/office/drawing/2014/main" id="{C19EE801-098A-FFAD-D944-3B228EC7A344}"/>
                    </a:ext>
                  </a:extLst>
                </p14:cNvPr>
                <p14:cNvContentPartPr/>
                <p14:nvPr/>
              </p14:nvContentPartPr>
              <p14:xfrm>
                <a:off x="-1210927" y="1574473"/>
                <a:ext cx="399600" cy="77040"/>
              </p14:xfrm>
            </p:contentPart>
          </mc:Choice>
          <mc:Fallback xmlns="">
            <p:pic>
              <p:nvPicPr>
                <p:cNvPr id="1048" name="Ink 1047">
                  <a:extLst>
                    <a:ext uri="{FF2B5EF4-FFF2-40B4-BE49-F238E27FC236}">
                      <a16:creationId xmlns:a16="http://schemas.microsoft.com/office/drawing/2014/main" id="{C19EE801-098A-FFAD-D944-3B228EC7A34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-1212777" y="1572617"/>
                  <a:ext cx="403300" cy="807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49" name="Ink 1048">
                  <a:extLst>
                    <a:ext uri="{FF2B5EF4-FFF2-40B4-BE49-F238E27FC236}">
                      <a16:creationId xmlns:a16="http://schemas.microsoft.com/office/drawing/2014/main" id="{26E2E801-90EE-706F-6297-9F025525D9B8}"/>
                    </a:ext>
                  </a:extLst>
                </p14:cNvPr>
                <p14:cNvContentPartPr/>
                <p14:nvPr/>
              </p14:nvContentPartPr>
              <p14:xfrm>
                <a:off x="-1164487" y="1570153"/>
                <a:ext cx="357480" cy="60480"/>
              </p14:xfrm>
            </p:contentPart>
          </mc:Choice>
          <mc:Fallback xmlns="">
            <p:pic>
              <p:nvPicPr>
                <p:cNvPr id="1049" name="Ink 1048">
                  <a:extLst>
                    <a:ext uri="{FF2B5EF4-FFF2-40B4-BE49-F238E27FC236}">
                      <a16:creationId xmlns:a16="http://schemas.microsoft.com/office/drawing/2014/main" id="{26E2E801-90EE-706F-6297-9F025525D9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-1166339" y="1568292"/>
                  <a:ext cx="361184" cy="6420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050" name="Ink 1049">
                  <a:extLst>
                    <a:ext uri="{FF2B5EF4-FFF2-40B4-BE49-F238E27FC236}">
                      <a16:creationId xmlns:a16="http://schemas.microsoft.com/office/drawing/2014/main" id="{1795C538-29CF-6FA8-73DF-248EEB11917C}"/>
                    </a:ext>
                  </a:extLst>
                </p14:cNvPr>
                <p14:cNvContentPartPr/>
                <p14:nvPr/>
              </p14:nvContentPartPr>
              <p14:xfrm>
                <a:off x="-1219207" y="1591753"/>
                <a:ext cx="410040" cy="83520"/>
              </p14:xfrm>
            </p:contentPart>
          </mc:Choice>
          <mc:Fallback xmlns="">
            <p:pic>
              <p:nvPicPr>
                <p:cNvPr id="1050" name="Ink 1049">
                  <a:extLst>
                    <a:ext uri="{FF2B5EF4-FFF2-40B4-BE49-F238E27FC236}">
                      <a16:creationId xmlns:a16="http://schemas.microsoft.com/office/drawing/2014/main" id="{1795C538-29CF-6FA8-73DF-248EEB11917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-1221058" y="1589907"/>
                  <a:ext cx="413742" cy="8721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51" name="Ink 1050">
                  <a:extLst>
                    <a:ext uri="{FF2B5EF4-FFF2-40B4-BE49-F238E27FC236}">
                      <a16:creationId xmlns:a16="http://schemas.microsoft.com/office/drawing/2014/main" id="{328ACCBA-1625-CFCD-8A51-7F2689A78AD7}"/>
                    </a:ext>
                  </a:extLst>
                </p14:cNvPr>
                <p14:cNvContentPartPr/>
                <p14:nvPr/>
              </p14:nvContentPartPr>
              <p14:xfrm>
                <a:off x="-1005367" y="1595713"/>
                <a:ext cx="205560" cy="95400"/>
              </p14:xfrm>
            </p:contentPart>
          </mc:Choice>
          <mc:Fallback xmlns="">
            <p:pic>
              <p:nvPicPr>
                <p:cNvPr id="1051" name="Ink 1050">
                  <a:extLst>
                    <a:ext uri="{FF2B5EF4-FFF2-40B4-BE49-F238E27FC236}">
                      <a16:creationId xmlns:a16="http://schemas.microsoft.com/office/drawing/2014/main" id="{328ACCBA-1625-CFCD-8A51-7F2689A78AD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-1007219" y="1593870"/>
                  <a:ext cx="209264" cy="99087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034" name="Rectangle 1033">
            <a:extLst>
              <a:ext uri="{FF2B5EF4-FFF2-40B4-BE49-F238E27FC236}">
                <a16:creationId xmlns:a16="http://schemas.microsoft.com/office/drawing/2014/main" id="{456F1211-36B0-F26C-EED7-843935772B35}"/>
              </a:ext>
            </a:extLst>
          </p:cNvPr>
          <p:cNvSpPr/>
          <p:nvPr/>
        </p:nvSpPr>
        <p:spPr>
          <a:xfrm>
            <a:off x="1152399" y="1865793"/>
            <a:ext cx="2036917" cy="465996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" name="Free-form: Shape 103">
            <a:extLst>
              <a:ext uri="{FF2B5EF4-FFF2-40B4-BE49-F238E27FC236}">
                <a16:creationId xmlns:a16="http://schemas.microsoft.com/office/drawing/2014/main" id="{F85CCB1B-E7AE-846E-707D-49EE0BB3F02F}"/>
              </a:ext>
            </a:extLst>
          </p:cNvPr>
          <p:cNvSpPr/>
          <p:nvPr/>
        </p:nvSpPr>
        <p:spPr>
          <a:xfrm>
            <a:off x="1376790" y="3148302"/>
            <a:ext cx="314254" cy="45719"/>
          </a:xfrm>
          <a:custGeom>
            <a:avLst/>
            <a:gdLst>
              <a:gd name="connsiteX0" fmla="*/ 0 w 296863"/>
              <a:gd name="connsiteY0" fmla="*/ 13246 h 49347"/>
              <a:gd name="connsiteX1" fmla="*/ 61913 w 296863"/>
              <a:gd name="connsiteY1" fmla="*/ 6896 h 49347"/>
              <a:gd name="connsiteX2" fmla="*/ 88900 w 296863"/>
              <a:gd name="connsiteY2" fmla="*/ 46584 h 49347"/>
              <a:gd name="connsiteX3" fmla="*/ 244475 w 296863"/>
              <a:gd name="connsiteY3" fmla="*/ 41821 h 49347"/>
              <a:gd name="connsiteX4" fmla="*/ 247650 w 296863"/>
              <a:gd name="connsiteY4" fmla="*/ 8484 h 49347"/>
              <a:gd name="connsiteX5" fmla="*/ 296863 w 296863"/>
              <a:gd name="connsiteY5" fmla="*/ 546 h 49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96863" h="49347">
                <a:moveTo>
                  <a:pt x="0" y="13246"/>
                </a:moveTo>
                <a:cubicBezTo>
                  <a:pt x="23548" y="7293"/>
                  <a:pt x="47096" y="1340"/>
                  <a:pt x="61913" y="6896"/>
                </a:cubicBezTo>
                <a:cubicBezTo>
                  <a:pt x="76730" y="12452"/>
                  <a:pt x="58473" y="40763"/>
                  <a:pt x="88900" y="46584"/>
                </a:cubicBezTo>
                <a:cubicBezTo>
                  <a:pt x="119327" y="52405"/>
                  <a:pt x="218017" y="48171"/>
                  <a:pt x="244475" y="41821"/>
                </a:cubicBezTo>
                <a:cubicBezTo>
                  <a:pt x="270933" y="35471"/>
                  <a:pt x="238919" y="15363"/>
                  <a:pt x="247650" y="8484"/>
                </a:cubicBezTo>
                <a:cubicBezTo>
                  <a:pt x="256381" y="1605"/>
                  <a:pt x="287867" y="-1306"/>
                  <a:pt x="296863" y="546"/>
                </a:cubicBezTo>
              </a:path>
            </a:pathLst>
          </a:custGeom>
          <a:noFill/>
          <a:ln w="952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Google Shape;957;g33fbb8b3d97_0_0">
            <a:extLst>
              <a:ext uri="{FF2B5EF4-FFF2-40B4-BE49-F238E27FC236}">
                <a16:creationId xmlns:a16="http://schemas.microsoft.com/office/drawing/2014/main" id="{5019140C-783B-7CDD-7A38-DAC7DFF88C47}"/>
              </a:ext>
            </a:extLst>
          </p:cNvPr>
          <p:cNvSpPr/>
          <p:nvPr/>
        </p:nvSpPr>
        <p:spPr>
          <a:xfrm>
            <a:off x="670337" y="2316381"/>
            <a:ext cx="2319300" cy="5742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958;g33fbb8b3d97_0_0">
            <a:extLst>
              <a:ext uri="{FF2B5EF4-FFF2-40B4-BE49-F238E27FC236}">
                <a16:creationId xmlns:a16="http://schemas.microsoft.com/office/drawing/2014/main" id="{D7E257AD-35D5-2265-A318-17BA3B3E8780}"/>
              </a:ext>
            </a:extLst>
          </p:cNvPr>
          <p:cNvSpPr txBox="1"/>
          <p:nvPr/>
        </p:nvSpPr>
        <p:spPr>
          <a:xfrm>
            <a:off x="3683657" y="551957"/>
            <a:ext cx="3000000" cy="7389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>
                <a:sym typeface="Calibri"/>
              </a:rPr>
              <a:t>Standard nails will easily pull through tarpaulin as they have small heads</a:t>
            </a:r>
            <a:endParaRPr>
              <a:sym typeface="Calibri"/>
            </a:endParaRPr>
          </a:p>
        </p:txBody>
      </p:sp>
      <p:sp>
        <p:nvSpPr>
          <p:cNvPr id="11" name="Google Shape;959;g33fbb8b3d97_0_0">
            <a:extLst>
              <a:ext uri="{FF2B5EF4-FFF2-40B4-BE49-F238E27FC236}">
                <a16:creationId xmlns:a16="http://schemas.microsoft.com/office/drawing/2014/main" id="{F31153E6-0C21-48A1-FD67-4670964116F9}"/>
              </a:ext>
            </a:extLst>
          </p:cNvPr>
          <p:cNvSpPr txBox="1"/>
          <p:nvPr/>
        </p:nvSpPr>
        <p:spPr>
          <a:xfrm>
            <a:off x="3683657" y="1398494"/>
            <a:ext cx="3000000" cy="96389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>
                <a:sym typeface="Calibri"/>
              </a:rPr>
              <a:t>Standards nails can be improved by bending them or nailing them through folded tarpaulin or rope. U-shaped fencing staples can also be used.</a:t>
            </a:r>
            <a:endParaRPr>
              <a:sym typeface="Calibri"/>
            </a:endParaRPr>
          </a:p>
        </p:txBody>
      </p:sp>
      <p:sp>
        <p:nvSpPr>
          <p:cNvPr id="12" name="Google Shape;960;g33fbb8b3d97_0_0">
            <a:extLst>
              <a:ext uri="{FF2B5EF4-FFF2-40B4-BE49-F238E27FC236}">
                <a16:creationId xmlns:a16="http://schemas.microsoft.com/office/drawing/2014/main" id="{FC4C2C9D-B181-1E11-4DA7-1520AE17C193}"/>
              </a:ext>
            </a:extLst>
          </p:cNvPr>
          <p:cNvSpPr txBox="1"/>
          <p:nvPr/>
        </p:nvSpPr>
        <p:spPr>
          <a:xfrm>
            <a:off x="3683657" y="2487644"/>
            <a:ext cx="3000000" cy="1108200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>
                <a:sym typeface="Calibri"/>
              </a:rPr>
              <a:t>Standard nails can be improved using washers or bottle caps (sharp side away from tarpaulin) to spread the load. Alternatively domed head nails can be used.</a:t>
            </a:r>
            <a:endParaRPr>
              <a:sym typeface="Calibri"/>
            </a:endParaRPr>
          </a:p>
        </p:txBody>
      </p:sp>
      <p:sp>
        <p:nvSpPr>
          <p:cNvPr id="13" name="Google Shape;961;g33fbb8b3d97_0_0">
            <a:extLst>
              <a:ext uri="{FF2B5EF4-FFF2-40B4-BE49-F238E27FC236}">
                <a16:creationId xmlns:a16="http://schemas.microsoft.com/office/drawing/2014/main" id="{956A5494-B909-D661-0CD7-E3F75C627BF8}"/>
              </a:ext>
            </a:extLst>
          </p:cNvPr>
          <p:cNvSpPr txBox="1"/>
          <p:nvPr/>
        </p:nvSpPr>
        <p:spPr>
          <a:xfrm>
            <a:off x="3683657" y="3706220"/>
            <a:ext cx="3000000" cy="61552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>
                <a:sym typeface="Calibri"/>
              </a:rPr>
              <a:t>Using timber battening is very good for spreading the load.</a:t>
            </a:r>
            <a:endParaRPr>
              <a:sym typeface="Calibri"/>
            </a:endParaRPr>
          </a:p>
        </p:txBody>
      </p:sp>
      <p:sp>
        <p:nvSpPr>
          <p:cNvPr id="14" name="Google Shape;962;g33fbb8b3d97_0_0">
            <a:extLst>
              <a:ext uri="{FF2B5EF4-FFF2-40B4-BE49-F238E27FC236}">
                <a16:creationId xmlns:a16="http://schemas.microsoft.com/office/drawing/2014/main" id="{713EB9AC-CCFD-46AA-497C-A5F5B6021647}"/>
              </a:ext>
            </a:extLst>
          </p:cNvPr>
          <p:cNvSpPr txBox="1"/>
          <p:nvPr/>
        </p:nvSpPr>
        <p:spPr>
          <a:xfrm>
            <a:off x="3683657" y="4432119"/>
            <a:ext cx="3000000" cy="61552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>
                <a:sym typeface="Calibri"/>
              </a:rPr>
              <a:t>Tarpaulin should be folded over on itself at connection points.</a:t>
            </a:r>
            <a:endParaRPr>
              <a:sym typeface="Calibri"/>
            </a:endParaRPr>
          </a:p>
        </p:txBody>
      </p:sp>
      <p:sp>
        <p:nvSpPr>
          <p:cNvPr id="15" name="Google Shape;963;g33fbb8b3d97_0_0">
            <a:extLst>
              <a:ext uri="{FF2B5EF4-FFF2-40B4-BE49-F238E27FC236}">
                <a16:creationId xmlns:a16="http://schemas.microsoft.com/office/drawing/2014/main" id="{6E14A093-C012-4BE1-98DF-A67359E282D6}"/>
              </a:ext>
            </a:extLst>
          </p:cNvPr>
          <p:cNvSpPr txBox="1"/>
          <p:nvPr/>
        </p:nvSpPr>
        <p:spPr>
          <a:xfrm>
            <a:off x="3683657" y="5128531"/>
            <a:ext cx="3000000" cy="705511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GB">
                <a:sym typeface="Calibri"/>
              </a:rPr>
              <a:t>As far as possible, the tarpaulin should be fixed along all edges to spread the load.</a:t>
            </a:r>
            <a:endParaRPr>
              <a:sym typeface="Calibri"/>
            </a:endParaRPr>
          </a:p>
        </p:txBody>
      </p:sp>
      <p:sp>
        <p:nvSpPr>
          <p:cNvPr id="16" name="Google Shape;964;g33fbb8b3d97_0_0">
            <a:extLst>
              <a:ext uri="{FF2B5EF4-FFF2-40B4-BE49-F238E27FC236}">
                <a16:creationId xmlns:a16="http://schemas.microsoft.com/office/drawing/2014/main" id="{77C0C979-C407-9C96-84A3-728A527254E8}"/>
              </a:ext>
            </a:extLst>
          </p:cNvPr>
          <p:cNvSpPr txBox="1"/>
          <p:nvPr/>
        </p:nvSpPr>
        <p:spPr>
          <a:xfrm>
            <a:off x="172861" y="5674447"/>
            <a:ext cx="6141311" cy="607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900"/>
              </a:spcBef>
              <a:spcAft>
                <a:spcPts val="0"/>
              </a:spcAft>
              <a:buNone/>
            </a:pPr>
            <a:r>
              <a:rPr lang="en-GB" sz="1000" i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References: “</a:t>
            </a:r>
            <a:r>
              <a:rPr lang="en-GB" sz="1000" i="1">
                <a:solidFill>
                  <a:schemeClr val="tx1"/>
                </a:solidFill>
                <a:highlight>
                  <a:schemeClr val="lt1"/>
                </a:highlight>
                <a:latin typeface="Calibri"/>
                <a:ea typeface="Calibri"/>
                <a:cs typeface="Calibri"/>
                <a:sym typeface="Calibri"/>
              </a:rPr>
              <a:t>Shelter Cluster website, </a:t>
            </a:r>
            <a:r>
              <a:rPr lang="en-GB" sz="1000" i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Hurricane Beryl 2024 - Regional Response, Fixing tarpaulin” and “OXFAM Technical Brief – Plastic sheeting use and procurement in humanitarian relief”</a:t>
            </a:r>
            <a:endParaRPr sz="1000" i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70;g33fbb8b3d97_0_0">
            <a:extLst>
              <a:ext uri="{FF2B5EF4-FFF2-40B4-BE49-F238E27FC236}">
                <a16:creationId xmlns:a16="http://schemas.microsoft.com/office/drawing/2014/main" id="{25CCEBC6-5A22-41AC-AC3D-A0EC7BBBF501}"/>
              </a:ext>
            </a:extLst>
          </p:cNvPr>
          <p:cNvSpPr/>
          <p:nvPr/>
        </p:nvSpPr>
        <p:spPr>
          <a:xfrm rot="10800000">
            <a:off x="295337" y="554957"/>
            <a:ext cx="527400" cy="4882824"/>
          </a:xfrm>
          <a:prstGeom prst="upArrow">
            <a:avLst>
              <a:gd name="adj1" fmla="val 50000"/>
              <a:gd name="adj2" fmla="val 50000"/>
            </a:avLst>
          </a:prstGeom>
          <a:gradFill>
            <a:gsLst>
              <a:gs pos="0">
                <a:schemeClr val="accent1">
                  <a:lumMod val="20000"/>
                  <a:lumOff val="80000"/>
                </a:schemeClr>
              </a:gs>
              <a:gs pos="50000">
                <a:srgbClr val="A7C3F1"/>
              </a:gs>
              <a:gs pos="100000">
                <a:srgbClr val="1C6282"/>
              </a:gs>
            </a:gsLst>
            <a:lin ang="5400012" scaled="0"/>
          </a:gra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971;g33fbb8b3d97_0_0">
            <a:extLst>
              <a:ext uri="{FF2B5EF4-FFF2-40B4-BE49-F238E27FC236}">
                <a16:creationId xmlns:a16="http://schemas.microsoft.com/office/drawing/2014/main" id="{093100D2-2572-7B12-2423-EA5583BCD9D8}"/>
              </a:ext>
            </a:extLst>
          </p:cNvPr>
          <p:cNvSpPr txBox="1"/>
          <p:nvPr/>
        </p:nvSpPr>
        <p:spPr>
          <a:xfrm>
            <a:off x="407237" y="553138"/>
            <a:ext cx="3036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 spc="600">
                <a:solidFill>
                  <a:schemeClr val="lt1"/>
                </a:solidFill>
              </a:rPr>
              <a:t>WEAKER</a:t>
            </a:r>
            <a:endParaRPr sz="1100" b="1" spc="600">
              <a:solidFill>
                <a:schemeClr val="lt1"/>
              </a:solidFill>
            </a:endParaRPr>
          </a:p>
        </p:txBody>
      </p:sp>
      <p:sp>
        <p:nvSpPr>
          <p:cNvPr id="23" name="Google Shape;972;g33fbb8b3d97_0_0">
            <a:extLst>
              <a:ext uri="{FF2B5EF4-FFF2-40B4-BE49-F238E27FC236}">
                <a16:creationId xmlns:a16="http://schemas.microsoft.com/office/drawing/2014/main" id="{AF38749B-95FF-7ADB-CBE3-ED676E44755F}"/>
              </a:ext>
            </a:extLst>
          </p:cNvPr>
          <p:cNvSpPr txBox="1"/>
          <p:nvPr/>
        </p:nvSpPr>
        <p:spPr>
          <a:xfrm>
            <a:off x="407237" y="3816268"/>
            <a:ext cx="303600" cy="12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100" b="1">
                <a:solidFill>
                  <a:schemeClr val="accent1"/>
                </a:solidFill>
              </a:rPr>
              <a:t>STRONGER</a:t>
            </a:r>
            <a:endParaRPr sz="1100" b="1">
              <a:solidFill>
                <a:schemeClr val="accent1"/>
              </a:solidFill>
            </a:endParaRPr>
          </a:p>
        </p:txBody>
      </p:sp>
      <p:sp>
        <p:nvSpPr>
          <p:cNvPr id="27" name="Google Shape;976;g33fbb8b3d97_0_0">
            <a:extLst>
              <a:ext uri="{FF2B5EF4-FFF2-40B4-BE49-F238E27FC236}">
                <a16:creationId xmlns:a16="http://schemas.microsoft.com/office/drawing/2014/main" id="{064BA420-813E-5E39-DD12-671BD99BE4C1}"/>
              </a:ext>
            </a:extLst>
          </p:cNvPr>
          <p:cNvSpPr/>
          <p:nvPr/>
        </p:nvSpPr>
        <p:spPr>
          <a:xfrm>
            <a:off x="182037" y="546021"/>
            <a:ext cx="6503100" cy="5288021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85000"/>
              </a:lnSpc>
              <a:buClr>
                <a:schemeClr val="accent2"/>
              </a:buClr>
              <a:buSzPts val="1800"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Play"/>
            </a:endParaRPr>
          </a:p>
        </p:txBody>
      </p:sp>
      <p:sp>
        <p:nvSpPr>
          <p:cNvPr id="28" name="Google Shape;384;g34b1dca1029_0_337">
            <a:extLst>
              <a:ext uri="{FF2B5EF4-FFF2-40B4-BE49-F238E27FC236}">
                <a16:creationId xmlns:a16="http://schemas.microsoft.com/office/drawing/2014/main" id="{A25D9623-6D47-0030-5460-B0B5455CE94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87131" y="-1366"/>
            <a:ext cx="5915100" cy="4246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T</a:t>
            </a:r>
            <a:r>
              <a:rPr lang="en-GB" sz="2400" b="1" err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arpaulin</a:t>
            </a:r>
            <a:r>
              <a:rPr lang="en-GB"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 and Timber connection</a:t>
            </a:r>
            <a:endParaRPr sz="24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lay"/>
            </a:endParaRPr>
          </a:p>
        </p:txBody>
      </p:sp>
      <p:sp>
        <p:nvSpPr>
          <p:cNvPr id="3" name="Google Shape;368;p16">
            <a:extLst>
              <a:ext uri="{FF2B5EF4-FFF2-40B4-BE49-F238E27FC236}">
                <a16:creationId xmlns:a16="http://schemas.microsoft.com/office/drawing/2014/main" id="{9F8A6F41-D9BC-6B42-75CF-336565E052A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562600" y="9400101"/>
            <a:ext cx="1160124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11</a:t>
            </a:fld>
            <a:r>
              <a:rPr lang="en-GB"/>
              <a:t> -</a:t>
            </a: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BB856D3-704A-044F-8C6B-18E541E5F2EF}"/>
              </a:ext>
            </a:extLst>
          </p:cNvPr>
          <p:cNvSpPr txBox="1"/>
          <p:nvPr/>
        </p:nvSpPr>
        <p:spPr>
          <a:xfrm>
            <a:off x="206728" y="6391065"/>
            <a:ext cx="6498871" cy="310239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 lang="en-GB" dirty="0">
              <a:solidFill>
                <a:schemeClr val="tx1"/>
              </a:solidFill>
              <a:sym typeface="Calibri"/>
            </a:endParaRPr>
          </a:p>
          <a:p>
            <a:endParaRPr lang="en-GB" dirty="0">
              <a:solidFill>
                <a:schemeClr val="tx1"/>
              </a:solidFill>
              <a:sym typeface="Calibri"/>
            </a:endParaRPr>
          </a:p>
          <a:p>
            <a:endParaRPr lang="en-GB" dirty="0">
              <a:solidFill>
                <a:schemeClr val="tx1"/>
              </a:solidFill>
              <a:sym typeface="Calibri"/>
            </a:endParaRPr>
          </a:p>
          <a:p>
            <a:endParaRPr lang="en-GB" dirty="0">
              <a:solidFill>
                <a:schemeClr val="tx1"/>
              </a:solidFill>
              <a:sym typeface="Calibri"/>
            </a:endParaRPr>
          </a:p>
          <a:p>
            <a:endParaRPr lang="en-GB" dirty="0">
              <a:solidFill>
                <a:schemeClr val="tx1"/>
              </a:solidFill>
              <a:sym typeface="Calibri"/>
            </a:endParaRPr>
          </a:p>
          <a:p>
            <a:endParaRPr lang="en-GB" dirty="0">
              <a:solidFill>
                <a:schemeClr val="tx1"/>
              </a:solidFill>
              <a:sym typeface="Calibri"/>
            </a:endParaRPr>
          </a:p>
          <a:p>
            <a:r>
              <a:rPr lang="en-GB" dirty="0">
                <a:solidFill>
                  <a:schemeClr val="tx1"/>
                </a:solidFill>
                <a:sym typeface="Calibri"/>
              </a:rPr>
              <a:t>Once good-quality tarpaulin is procured, it’s essential to fix it in a way that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sym typeface="Calibri"/>
              </a:rPr>
              <a:t>Spreads the load,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sym typeface="Calibri"/>
              </a:rPr>
              <a:t>Prevents flapping,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sym typeface="Calibri"/>
              </a:rPr>
              <a:t>Avoids friction points,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GB" dirty="0">
                <a:solidFill>
                  <a:schemeClr val="tx1"/>
                </a:solidFill>
                <a:sym typeface="Calibri"/>
              </a:rPr>
              <a:t>Limits heat buildup.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GB" dirty="0">
              <a:solidFill>
                <a:schemeClr val="tx1"/>
              </a:solidFill>
              <a:sym typeface="Calibri"/>
            </a:endParaRPr>
          </a:p>
          <a:p>
            <a:r>
              <a:rPr lang="en-GB" dirty="0">
                <a:solidFill>
                  <a:schemeClr val="tx1"/>
                </a:solidFill>
                <a:sym typeface="Calibri"/>
              </a:rPr>
              <a:t>To avoid tearing, fixings should be distributed over a wide area.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7A4783-5051-3D72-34D9-0DAF57D78572}"/>
              </a:ext>
            </a:extLst>
          </p:cNvPr>
          <p:cNvSpPr txBox="1"/>
          <p:nvPr/>
        </p:nvSpPr>
        <p:spPr>
          <a:xfrm>
            <a:off x="206729" y="7412463"/>
            <a:ext cx="6503100" cy="34079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ctr"/>
            <a:r>
              <a:rPr lang="en-US">
                <a:sym typeface="Calibri"/>
              </a:rPr>
              <a:t>H</a:t>
            </a:r>
            <a:r>
              <a:rPr lang="en-GB">
                <a:sym typeface="Calibri"/>
              </a:rPr>
              <a:t>ELPFUL TIP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4483A98-CB76-9768-5AAA-4C2EE46BE04C}"/>
              </a:ext>
            </a:extLst>
          </p:cNvPr>
          <p:cNvCxnSpPr>
            <a:cxnSpLocks/>
          </p:cNvCxnSpPr>
          <p:nvPr/>
        </p:nvCxnSpPr>
        <p:spPr>
          <a:xfrm>
            <a:off x="1152400" y="4771037"/>
            <a:ext cx="859056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7BA99-5FDE-412D-2109-E6D6C510E05B}"/>
              </a:ext>
            </a:extLst>
          </p:cNvPr>
          <p:cNvCxnSpPr>
            <a:cxnSpLocks/>
          </p:cNvCxnSpPr>
          <p:nvPr/>
        </p:nvCxnSpPr>
        <p:spPr>
          <a:xfrm flipV="1">
            <a:off x="2951162" y="4446457"/>
            <a:ext cx="0" cy="3333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261E96-41FB-27B0-7D11-91A9F66E882F}"/>
              </a:ext>
            </a:extLst>
          </p:cNvPr>
          <p:cNvCxnSpPr>
            <a:cxnSpLocks/>
          </p:cNvCxnSpPr>
          <p:nvPr/>
        </p:nvCxnSpPr>
        <p:spPr>
          <a:xfrm>
            <a:off x="2390775" y="4446457"/>
            <a:ext cx="5715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9196CC18-2ED2-5DDD-1013-C64F81E1646E}"/>
              </a:ext>
            </a:extLst>
          </p:cNvPr>
          <p:cNvCxnSpPr>
            <a:cxnSpLocks/>
          </p:cNvCxnSpPr>
          <p:nvPr/>
        </p:nvCxnSpPr>
        <p:spPr>
          <a:xfrm flipV="1">
            <a:off x="2395537" y="4446457"/>
            <a:ext cx="0" cy="29342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D91CF9E-7251-C763-B020-FE7D357FF85B}"/>
              </a:ext>
            </a:extLst>
          </p:cNvPr>
          <p:cNvCxnSpPr>
            <a:cxnSpLocks/>
          </p:cNvCxnSpPr>
          <p:nvPr/>
        </p:nvCxnSpPr>
        <p:spPr>
          <a:xfrm>
            <a:off x="2390775" y="4739880"/>
            <a:ext cx="52546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D8CCCCFD-3048-BF42-E0ED-690ACEA67759}"/>
              </a:ext>
            </a:extLst>
          </p:cNvPr>
          <p:cNvCxnSpPr>
            <a:cxnSpLocks/>
          </p:cNvCxnSpPr>
          <p:nvPr/>
        </p:nvCxnSpPr>
        <p:spPr>
          <a:xfrm>
            <a:off x="1231347" y="3207059"/>
            <a:ext cx="29900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347E215-0D9E-A6C3-11EE-F59EE11EBDE6}"/>
              </a:ext>
            </a:extLst>
          </p:cNvPr>
          <p:cNvCxnSpPr>
            <a:cxnSpLocks/>
          </p:cNvCxnSpPr>
          <p:nvPr/>
        </p:nvCxnSpPr>
        <p:spPr>
          <a:xfrm>
            <a:off x="1559430" y="3207059"/>
            <a:ext cx="69958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E15846E9-28A3-169B-1C04-7D7F0A28E810}"/>
              </a:ext>
            </a:extLst>
          </p:cNvPr>
          <p:cNvCxnSpPr>
            <a:cxnSpLocks/>
          </p:cNvCxnSpPr>
          <p:nvPr/>
        </p:nvCxnSpPr>
        <p:spPr>
          <a:xfrm>
            <a:off x="2297255" y="3207059"/>
            <a:ext cx="58723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>
            <a:extLst>
              <a:ext uri="{FF2B5EF4-FFF2-40B4-BE49-F238E27FC236}">
                <a16:creationId xmlns:a16="http://schemas.microsoft.com/office/drawing/2014/main" id="{D3AE639A-106C-93A9-9712-823708AF8677}"/>
              </a:ext>
            </a:extLst>
          </p:cNvPr>
          <p:cNvSpPr/>
          <p:nvPr/>
        </p:nvSpPr>
        <p:spPr>
          <a:xfrm rot="16200000">
            <a:off x="1567451" y="4370809"/>
            <a:ext cx="250064" cy="513457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7CBB876-60ED-503D-968F-128C6637E122}"/>
              </a:ext>
            </a:extLst>
          </p:cNvPr>
          <p:cNvSpPr/>
          <p:nvPr/>
        </p:nvSpPr>
        <p:spPr>
          <a:xfrm rot="5400000">
            <a:off x="1429884" y="4928949"/>
            <a:ext cx="514663" cy="255282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74845DF3-3146-A93F-9130-0050FE9E6F30}"/>
              </a:ext>
            </a:extLst>
          </p:cNvPr>
          <p:cNvSpPr/>
          <p:nvPr/>
        </p:nvSpPr>
        <p:spPr>
          <a:xfrm>
            <a:off x="2416018" y="4467668"/>
            <a:ext cx="514663" cy="255282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163273D-5B0F-0D03-6D94-F6BB0E382D35}"/>
              </a:ext>
            </a:extLst>
          </p:cNvPr>
          <p:cNvSpPr/>
          <p:nvPr/>
        </p:nvSpPr>
        <p:spPr>
          <a:xfrm>
            <a:off x="1231347" y="3227706"/>
            <a:ext cx="1957970" cy="465996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EBAA76F-4FBD-4817-2CF6-CC869E0A9EC7}"/>
              </a:ext>
            </a:extLst>
          </p:cNvPr>
          <p:cNvSpPr/>
          <p:nvPr/>
        </p:nvSpPr>
        <p:spPr>
          <a:xfrm>
            <a:off x="2810789" y="3173881"/>
            <a:ext cx="178848" cy="18288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6B963FF4-0CF8-C5DE-D807-73428E3F715E}"/>
              </a:ext>
            </a:extLst>
          </p:cNvPr>
          <p:cNvGrpSpPr/>
          <p:nvPr/>
        </p:nvGrpSpPr>
        <p:grpSpPr>
          <a:xfrm>
            <a:off x="1643525" y="4466976"/>
            <a:ext cx="84005" cy="457200"/>
            <a:chOff x="1643525" y="4335344"/>
            <a:chExt cx="84005" cy="457200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2C7351C2-6265-2C09-45E4-8DF1C93266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3525" y="4335345"/>
              <a:ext cx="840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Flowchart: Off-page Connector 79">
              <a:extLst>
                <a:ext uri="{FF2B5EF4-FFF2-40B4-BE49-F238E27FC236}">
                  <a16:creationId xmlns:a16="http://schemas.microsoft.com/office/drawing/2014/main" id="{4A463352-ED9B-B930-C09D-B5BD0EF6014A}"/>
                </a:ext>
              </a:extLst>
            </p:cNvPr>
            <p:cNvSpPr/>
            <p:nvPr/>
          </p:nvSpPr>
          <p:spPr>
            <a:xfrm flipH="1">
              <a:off x="1676383" y="4335344"/>
              <a:ext cx="18288" cy="457200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CF82036-4A52-21D8-532E-587FC02F3556}"/>
              </a:ext>
            </a:extLst>
          </p:cNvPr>
          <p:cNvGrpSpPr/>
          <p:nvPr/>
        </p:nvGrpSpPr>
        <p:grpSpPr>
          <a:xfrm>
            <a:off x="2616030" y="4422165"/>
            <a:ext cx="84005" cy="457200"/>
            <a:chOff x="1643525" y="4335344"/>
            <a:chExt cx="84005" cy="457200"/>
          </a:xfrm>
        </p:grpSpPr>
        <p:cxnSp>
          <p:nvCxnSpPr>
            <p:cNvPr id="86" name="Straight Arrow Connector 85">
              <a:extLst>
                <a:ext uri="{FF2B5EF4-FFF2-40B4-BE49-F238E27FC236}">
                  <a16:creationId xmlns:a16="http://schemas.microsoft.com/office/drawing/2014/main" id="{3A5ED789-BFB9-4052-2968-D512602502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3525" y="4335345"/>
              <a:ext cx="840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Flowchart: Off-page Connector 86">
              <a:extLst>
                <a:ext uri="{FF2B5EF4-FFF2-40B4-BE49-F238E27FC236}">
                  <a16:creationId xmlns:a16="http://schemas.microsoft.com/office/drawing/2014/main" id="{66A7FFD8-4D73-C765-4588-5CD2E8880A03}"/>
                </a:ext>
              </a:extLst>
            </p:cNvPr>
            <p:cNvSpPr/>
            <p:nvPr/>
          </p:nvSpPr>
          <p:spPr>
            <a:xfrm flipH="1">
              <a:off x="1676383" y="4335344"/>
              <a:ext cx="18288" cy="457200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9D0AF8B-AB3C-DE6A-21A0-2A5D78B54E53}"/>
              </a:ext>
            </a:extLst>
          </p:cNvPr>
          <p:cNvGrpSpPr/>
          <p:nvPr/>
        </p:nvGrpSpPr>
        <p:grpSpPr>
          <a:xfrm>
            <a:off x="2858210" y="3150504"/>
            <a:ext cx="84005" cy="457200"/>
            <a:chOff x="1643525" y="4335344"/>
            <a:chExt cx="84005" cy="457200"/>
          </a:xfrm>
        </p:grpSpPr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7C3D5D13-B933-AE5D-209E-58E6F0CF84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3525" y="4335345"/>
              <a:ext cx="840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Flowchart: Off-page Connector 89">
              <a:extLst>
                <a:ext uri="{FF2B5EF4-FFF2-40B4-BE49-F238E27FC236}">
                  <a16:creationId xmlns:a16="http://schemas.microsoft.com/office/drawing/2014/main" id="{6EE8B2D8-E7CC-7128-F993-DD4DD93B837C}"/>
                </a:ext>
              </a:extLst>
            </p:cNvPr>
            <p:cNvSpPr/>
            <p:nvPr/>
          </p:nvSpPr>
          <p:spPr>
            <a:xfrm flipH="1">
              <a:off x="1676383" y="4335344"/>
              <a:ext cx="18288" cy="457200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91" name="Straight Connector 90">
            <a:extLst>
              <a:ext uri="{FF2B5EF4-FFF2-40B4-BE49-F238E27FC236}">
                <a16:creationId xmlns:a16="http://schemas.microsoft.com/office/drawing/2014/main" id="{CBBD27B1-40F9-0E83-86C6-BB0F80EA92D9}"/>
              </a:ext>
            </a:extLst>
          </p:cNvPr>
          <p:cNvCxnSpPr>
            <a:cxnSpLocks/>
          </p:cNvCxnSpPr>
          <p:nvPr/>
        </p:nvCxnSpPr>
        <p:spPr>
          <a:xfrm>
            <a:off x="2916815" y="3207059"/>
            <a:ext cx="32670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3,300+ Bottle Top View Stock Photos, Pictures &amp; Royalty-Free Images -  iStock | Beer bottle top view, Water bottle top view, Wine bottle top view">
            <a:extLst>
              <a:ext uri="{FF2B5EF4-FFF2-40B4-BE49-F238E27FC236}">
                <a16:creationId xmlns:a16="http://schemas.microsoft.com/office/drawing/2014/main" id="{24716FC0-2C18-6752-2D36-09CB1470E38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84783" l="25510" r="100000">
                        <a14:foregroundMark x1="53061" y1="0" x2="65816" y2="10870"/>
                        <a14:foregroundMark x1="66327" y1="13043" x2="72449" y2="6522"/>
                        <a14:foregroundMark x1="60714" y1="0" x2="65306" y2="217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0800000">
            <a:off x="2165931" y="3131572"/>
            <a:ext cx="269688" cy="63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74BD4017-BB1E-BDF5-2D64-0B87B1FEDEA1}"/>
              </a:ext>
            </a:extLst>
          </p:cNvPr>
          <p:cNvGrpSpPr/>
          <p:nvPr/>
        </p:nvGrpSpPr>
        <p:grpSpPr>
          <a:xfrm>
            <a:off x="2233440" y="3132545"/>
            <a:ext cx="84005" cy="457200"/>
            <a:chOff x="1643525" y="4335344"/>
            <a:chExt cx="84005" cy="457200"/>
          </a:xfrm>
        </p:grpSpPr>
        <p:cxnSp>
          <p:nvCxnSpPr>
            <p:cNvPr id="98" name="Straight Arrow Connector 97">
              <a:extLst>
                <a:ext uri="{FF2B5EF4-FFF2-40B4-BE49-F238E27FC236}">
                  <a16:creationId xmlns:a16="http://schemas.microsoft.com/office/drawing/2014/main" id="{31CA2201-ECBB-B8C1-40D0-A9B72A6E04C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43525" y="4335345"/>
              <a:ext cx="84005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Flowchart: Off-page Connector 98">
              <a:extLst>
                <a:ext uri="{FF2B5EF4-FFF2-40B4-BE49-F238E27FC236}">
                  <a16:creationId xmlns:a16="http://schemas.microsoft.com/office/drawing/2014/main" id="{A6049A32-41CC-E433-17E3-92C94EABE858}"/>
                </a:ext>
              </a:extLst>
            </p:cNvPr>
            <p:cNvSpPr/>
            <p:nvPr/>
          </p:nvSpPr>
          <p:spPr>
            <a:xfrm flipH="1">
              <a:off x="1676383" y="4335344"/>
              <a:ext cx="18288" cy="457200"/>
            </a:xfrm>
            <a:prstGeom prst="flowChartOffpageConnector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2" name="Flowchart: Off-page Connector 101">
            <a:extLst>
              <a:ext uri="{FF2B5EF4-FFF2-40B4-BE49-F238E27FC236}">
                <a16:creationId xmlns:a16="http://schemas.microsoft.com/office/drawing/2014/main" id="{A7DBE2E4-BBD8-CD4F-35BA-BCA4D6B7EAAE}"/>
              </a:ext>
            </a:extLst>
          </p:cNvPr>
          <p:cNvSpPr/>
          <p:nvPr/>
        </p:nvSpPr>
        <p:spPr>
          <a:xfrm flipH="1">
            <a:off x="1536235" y="3150065"/>
            <a:ext cx="18288" cy="457200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6" name="Flowchart: Delay 105">
            <a:extLst>
              <a:ext uri="{FF2B5EF4-FFF2-40B4-BE49-F238E27FC236}">
                <a16:creationId xmlns:a16="http://schemas.microsoft.com/office/drawing/2014/main" id="{3A3B05E0-650C-B09C-AE05-8FB2170C7055}"/>
              </a:ext>
            </a:extLst>
          </p:cNvPr>
          <p:cNvSpPr/>
          <p:nvPr/>
        </p:nvSpPr>
        <p:spPr>
          <a:xfrm rot="16200000">
            <a:off x="1521181" y="3063727"/>
            <a:ext cx="45720" cy="174085"/>
          </a:xfrm>
          <a:prstGeom prst="flowChartDelay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403959A0-8B95-0541-31A9-E1C2215579DF}"/>
              </a:ext>
            </a:extLst>
          </p:cNvPr>
          <p:cNvSpPr txBox="1"/>
          <p:nvPr/>
        </p:nvSpPr>
        <p:spPr>
          <a:xfrm>
            <a:off x="1207386" y="4028831"/>
            <a:ext cx="939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Using a timber batten</a:t>
            </a:r>
            <a:endParaRPr lang="en-GB" sz="900" b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D5CBF06-F0E4-80B0-4990-334F38971B7C}"/>
              </a:ext>
            </a:extLst>
          </p:cNvPr>
          <p:cNvSpPr txBox="1"/>
          <p:nvPr/>
        </p:nvSpPr>
        <p:spPr>
          <a:xfrm>
            <a:off x="2212564" y="4033110"/>
            <a:ext cx="10521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Wrap around a timber batten</a:t>
            </a:r>
            <a:endParaRPr lang="en-GB" sz="900" b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4B9C3B09-A6EA-FD06-8E5E-C13090386D88}"/>
              </a:ext>
            </a:extLst>
          </p:cNvPr>
          <p:cNvSpPr txBox="1"/>
          <p:nvPr/>
        </p:nvSpPr>
        <p:spPr>
          <a:xfrm>
            <a:off x="1072367" y="2763213"/>
            <a:ext cx="939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Roof nail with rubber washer</a:t>
            </a:r>
            <a:endParaRPr lang="en-GB" sz="900" b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DA126D4F-963F-008A-A7CC-05C61F68A3F6}"/>
              </a:ext>
            </a:extLst>
          </p:cNvPr>
          <p:cNvSpPr txBox="1"/>
          <p:nvPr/>
        </p:nvSpPr>
        <p:spPr>
          <a:xfrm>
            <a:off x="2475964" y="2756826"/>
            <a:ext cx="939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Nail with </a:t>
            </a:r>
          </a:p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Piece of wood</a:t>
            </a:r>
            <a:endParaRPr lang="en-GB" sz="900" b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EE82D408-09DC-8842-252C-8A6AA0702FCF}"/>
              </a:ext>
            </a:extLst>
          </p:cNvPr>
          <p:cNvSpPr txBox="1"/>
          <p:nvPr/>
        </p:nvSpPr>
        <p:spPr>
          <a:xfrm>
            <a:off x="1530350" y="581820"/>
            <a:ext cx="93908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 b="0" dirty="0">
                <a:solidFill>
                  <a:schemeClr val="tx1"/>
                </a:solidFill>
                <a:sym typeface="Calibri"/>
              </a:rPr>
              <a:t>Single nail</a:t>
            </a:r>
            <a:endParaRPr lang="en-GB" sz="900" b="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0C88266A-5898-7F77-CD38-FDF462F8805E}"/>
              </a:ext>
            </a:extLst>
          </p:cNvPr>
          <p:cNvSpPr txBox="1"/>
          <p:nvPr/>
        </p:nvSpPr>
        <p:spPr>
          <a:xfrm>
            <a:off x="1696896" y="2454973"/>
            <a:ext cx="1138803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>
                <a:solidFill>
                  <a:schemeClr val="tx1"/>
                </a:solidFill>
                <a:sym typeface="Calibri"/>
              </a:rPr>
              <a:t>Spread the Load</a:t>
            </a:r>
            <a:endParaRPr lang="en-GB" sz="900">
              <a:solidFill>
                <a:schemeClr val="tx1"/>
              </a:solidFill>
              <a:sym typeface="Calibri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15B42878-88B6-9FFB-7C77-2401989BB1BB}"/>
              </a:ext>
            </a:extLst>
          </p:cNvPr>
          <p:cNvCxnSpPr>
            <a:cxnSpLocks/>
          </p:cNvCxnSpPr>
          <p:nvPr/>
        </p:nvCxnSpPr>
        <p:spPr>
          <a:xfrm>
            <a:off x="1228323" y="848130"/>
            <a:ext cx="130321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D326F2F0-46D3-0F9C-5C28-F332B0BB9631}"/>
              </a:ext>
            </a:extLst>
          </p:cNvPr>
          <p:cNvSpPr/>
          <p:nvPr/>
        </p:nvSpPr>
        <p:spPr>
          <a:xfrm>
            <a:off x="1401232" y="868777"/>
            <a:ext cx="1130301" cy="465996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6" name="Flowchart: Off-page Connector 125">
            <a:extLst>
              <a:ext uri="{FF2B5EF4-FFF2-40B4-BE49-F238E27FC236}">
                <a16:creationId xmlns:a16="http://schemas.microsoft.com/office/drawing/2014/main" id="{417D27C6-2632-FB38-9A80-F3C2C8BCA434}"/>
              </a:ext>
            </a:extLst>
          </p:cNvPr>
          <p:cNvSpPr/>
          <p:nvPr/>
        </p:nvSpPr>
        <p:spPr>
          <a:xfrm flipH="1">
            <a:off x="1935191" y="811335"/>
            <a:ext cx="18288" cy="457200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0" name="Isosceles Triangle 1029">
            <a:extLst>
              <a:ext uri="{FF2B5EF4-FFF2-40B4-BE49-F238E27FC236}">
                <a16:creationId xmlns:a16="http://schemas.microsoft.com/office/drawing/2014/main" id="{366CF07B-DE6C-9054-98D0-3352396BEFE6}"/>
              </a:ext>
            </a:extLst>
          </p:cNvPr>
          <p:cNvSpPr/>
          <p:nvPr/>
        </p:nvSpPr>
        <p:spPr>
          <a:xfrm rot="10800000">
            <a:off x="1887556" y="800015"/>
            <a:ext cx="106627" cy="4571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1" name="TextBox 1030">
            <a:extLst>
              <a:ext uri="{FF2B5EF4-FFF2-40B4-BE49-F238E27FC236}">
                <a16:creationId xmlns:a16="http://schemas.microsoft.com/office/drawing/2014/main" id="{FF21B89F-5235-A47E-4780-FAE8DB170EC5}"/>
              </a:ext>
            </a:extLst>
          </p:cNvPr>
          <p:cNvSpPr txBox="1"/>
          <p:nvPr/>
        </p:nvSpPr>
        <p:spPr>
          <a:xfrm>
            <a:off x="1783653" y="2767809"/>
            <a:ext cx="93908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Nail with </a:t>
            </a:r>
          </a:p>
          <a:p>
            <a:pPr algn="ctr"/>
            <a:r>
              <a:rPr lang="en-US" sz="900" b="0">
                <a:solidFill>
                  <a:schemeClr val="tx1"/>
                </a:solidFill>
                <a:sym typeface="Calibri"/>
              </a:rPr>
              <a:t>Bottle top</a:t>
            </a:r>
            <a:endParaRPr lang="en-GB" sz="900" b="0">
              <a:solidFill>
                <a:schemeClr val="tx1"/>
              </a:solidFill>
              <a:sym typeface="Calibri"/>
            </a:endParaRPr>
          </a:p>
        </p:txBody>
      </p:sp>
      <p:pic>
        <p:nvPicPr>
          <p:cNvPr id="1033" name="Picture 1032" descr="A red x on a black background&#10;&#10;AI-generated content may be incorrect.">
            <a:extLst>
              <a:ext uri="{FF2B5EF4-FFF2-40B4-BE49-F238E27FC236}">
                <a16:creationId xmlns:a16="http://schemas.microsoft.com/office/drawing/2014/main" id="{3DD7E06D-040E-EFF1-2C98-ECF6FD9DD115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753" y="701367"/>
            <a:ext cx="223892" cy="223892"/>
          </a:xfrm>
          <a:prstGeom prst="rect">
            <a:avLst/>
          </a:prstGeom>
        </p:spPr>
      </p:pic>
      <p:sp>
        <p:nvSpPr>
          <p:cNvPr id="1036" name="Free-form: Shape 1035">
            <a:extLst>
              <a:ext uri="{FF2B5EF4-FFF2-40B4-BE49-F238E27FC236}">
                <a16:creationId xmlns:a16="http://schemas.microsoft.com/office/drawing/2014/main" id="{7D6FD031-7511-8357-0793-D8BE8E28C5B4}"/>
              </a:ext>
            </a:extLst>
          </p:cNvPr>
          <p:cNvSpPr/>
          <p:nvPr/>
        </p:nvSpPr>
        <p:spPr>
          <a:xfrm>
            <a:off x="1248448" y="1830250"/>
            <a:ext cx="213398" cy="265234"/>
          </a:xfrm>
          <a:custGeom>
            <a:avLst/>
            <a:gdLst>
              <a:gd name="connsiteX0" fmla="*/ 3848 w 213398"/>
              <a:gd name="connsiteY0" fmla="*/ 265234 h 265234"/>
              <a:gd name="connsiteX1" fmla="*/ 5436 w 213398"/>
              <a:gd name="connsiteY1" fmla="*/ 42984 h 265234"/>
              <a:gd name="connsiteX2" fmla="*/ 56236 w 213398"/>
              <a:gd name="connsiteY2" fmla="*/ 6472 h 265234"/>
              <a:gd name="connsiteX3" fmla="*/ 213398 w 213398"/>
              <a:gd name="connsiteY3" fmla="*/ 1709 h 2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98" h="265234">
                <a:moveTo>
                  <a:pt x="3848" y="265234"/>
                </a:moveTo>
                <a:cubicBezTo>
                  <a:pt x="276" y="175672"/>
                  <a:pt x="-3295" y="86111"/>
                  <a:pt x="5436" y="42984"/>
                </a:cubicBezTo>
                <a:cubicBezTo>
                  <a:pt x="14167" y="-143"/>
                  <a:pt x="21576" y="13351"/>
                  <a:pt x="56236" y="6472"/>
                </a:cubicBezTo>
                <a:cubicBezTo>
                  <a:pt x="90896" y="-407"/>
                  <a:pt x="187998" y="-1466"/>
                  <a:pt x="213398" y="170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7" name="Free-form: Shape 1036">
            <a:extLst>
              <a:ext uri="{FF2B5EF4-FFF2-40B4-BE49-F238E27FC236}">
                <a16:creationId xmlns:a16="http://schemas.microsoft.com/office/drawing/2014/main" id="{355DF4B3-03E6-0F63-27F3-2BF2FE14323D}"/>
              </a:ext>
            </a:extLst>
          </p:cNvPr>
          <p:cNvSpPr/>
          <p:nvPr/>
        </p:nvSpPr>
        <p:spPr>
          <a:xfrm>
            <a:off x="1735812" y="1814451"/>
            <a:ext cx="196018" cy="243632"/>
          </a:xfrm>
          <a:custGeom>
            <a:avLst/>
            <a:gdLst>
              <a:gd name="connsiteX0" fmla="*/ 3848 w 213398"/>
              <a:gd name="connsiteY0" fmla="*/ 265234 h 265234"/>
              <a:gd name="connsiteX1" fmla="*/ 5436 w 213398"/>
              <a:gd name="connsiteY1" fmla="*/ 42984 h 265234"/>
              <a:gd name="connsiteX2" fmla="*/ 56236 w 213398"/>
              <a:gd name="connsiteY2" fmla="*/ 6472 h 265234"/>
              <a:gd name="connsiteX3" fmla="*/ 213398 w 213398"/>
              <a:gd name="connsiteY3" fmla="*/ 1709 h 265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3398" h="265234">
                <a:moveTo>
                  <a:pt x="3848" y="265234"/>
                </a:moveTo>
                <a:cubicBezTo>
                  <a:pt x="276" y="175672"/>
                  <a:pt x="-3295" y="86111"/>
                  <a:pt x="5436" y="42984"/>
                </a:cubicBezTo>
                <a:cubicBezTo>
                  <a:pt x="14167" y="-143"/>
                  <a:pt x="21576" y="13351"/>
                  <a:pt x="56236" y="6472"/>
                </a:cubicBezTo>
                <a:cubicBezTo>
                  <a:pt x="90896" y="-407"/>
                  <a:pt x="187998" y="-1466"/>
                  <a:pt x="213398" y="1709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8" name="Flowchart: Off-page Connector 1037">
            <a:extLst>
              <a:ext uri="{FF2B5EF4-FFF2-40B4-BE49-F238E27FC236}">
                <a16:creationId xmlns:a16="http://schemas.microsoft.com/office/drawing/2014/main" id="{8423A4B3-25AA-5AD8-BFD3-6D974CFA4E77}"/>
              </a:ext>
            </a:extLst>
          </p:cNvPr>
          <p:cNvSpPr/>
          <p:nvPr/>
        </p:nvSpPr>
        <p:spPr>
          <a:xfrm flipH="1">
            <a:off x="2389304" y="1717493"/>
            <a:ext cx="18288" cy="457200"/>
          </a:xfrm>
          <a:prstGeom prst="flowChartOffpage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39" name="Isosceles Triangle 1038">
            <a:extLst>
              <a:ext uri="{FF2B5EF4-FFF2-40B4-BE49-F238E27FC236}">
                <a16:creationId xmlns:a16="http://schemas.microsoft.com/office/drawing/2014/main" id="{33637A9B-C022-FF4E-15BF-2319B1CCD58D}"/>
              </a:ext>
            </a:extLst>
          </p:cNvPr>
          <p:cNvSpPr/>
          <p:nvPr/>
        </p:nvSpPr>
        <p:spPr>
          <a:xfrm rot="10800000">
            <a:off x="2341669" y="1706173"/>
            <a:ext cx="106627" cy="45719"/>
          </a:xfrm>
          <a:prstGeom prst="triangl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42" name="Free-form: Shape 1041">
            <a:extLst>
              <a:ext uri="{FF2B5EF4-FFF2-40B4-BE49-F238E27FC236}">
                <a16:creationId xmlns:a16="http://schemas.microsoft.com/office/drawing/2014/main" id="{0F08A112-62A1-9CA4-B4EC-F3F9A2695259}"/>
              </a:ext>
            </a:extLst>
          </p:cNvPr>
          <p:cNvSpPr/>
          <p:nvPr/>
        </p:nvSpPr>
        <p:spPr>
          <a:xfrm>
            <a:off x="2724716" y="1817705"/>
            <a:ext cx="220341" cy="247501"/>
          </a:xfrm>
          <a:custGeom>
            <a:avLst/>
            <a:gdLst>
              <a:gd name="connsiteX0" fmla="*/ 15309 w 220341"/>
              <a:gd name="connsiteY0" fmla="*/ 287142 h 287142"/>
              <a:gd name="connsiteX1" fmla="*/ 18484 w 220341"/>
              <a:gd name="connsiteY1" fmla="*/ 29967 h 287142"/>
              <a:gd name="connsiteX2" fmla="*/ 199459 w 220341"/>
              <a:gd name="connsiteY2" fmla="*/ 17267 h 287142"/>
              <a:gd name="connsiteX3" fmla="*/ 218509 w 220341"/>
              <a:gd name="connsiteY3" fmla="*/ 137917 h 287142"/>
              <a:gd name="connsiteX4" fmla="*/ 218509 w 220341"/>
              <a:gd name="connsiteY4" fmla="*/ 280792 h 28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41" h="287142">
                <a:moveTo>
                  <a:pt x="15309" y="287142"/>
                </a:moveTo>
                <a:cubicBezTo>
                  <a:pt x="1550" y="181044"/>
                  <a:pt x="-12208" y="74946"/>
                  <a:pt x="18484" y="29967"/>
                </a:cubicBezTo>
                <a:cubicBezTo>
                  <a:pt x="49176" y="-15012"/>
                  <a:pt x="166122" y="-725"/>
                  <a:pt x="199459" y="17267"/>
                </a:cubicBezTo>
                <a:cubicBezTo>
                  <a:pt x="232796" y="35259"/>
                  <a:pt x="215334" y="93996"/>
                  <a:pt x="218509" y="137917"/>
                </a:cubicBezTo>
                <a:cubicBezTo>
                  <a:pt x="221684" y="181838"/>
                  <a:pt x="220096" y="231315"/>
                  <a:pt x="218509" y="280792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8DCE12-15FC-C563-E3BC-798662C8A65B}"/>
              </a:ext>
            </a:extLst>
          </p:cNvPr>
          <p:cNvSpPr txBox="1"/>
          <p:nvPr/>
        </p:nvSpPr>
        <p:spPr>
          <a:xfrm>
            <a:off x="206728" y="6362476"/>
            <a:ext cx="6503756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connections shown above also help seal nail heads by using folded tarpaulin, washers, bottle caps, small wood pieces, or timber battens—reducing the risk of roof leaks. When available, </a:t>
            </a:r>
            <a:r>
              <a:rPr lang="en-GB" sz="14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screws with rubber washers</a:t>
            </a: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can also be considered for improved sealing.</a:t>
            </a:r>
          </a:p>
          <a:p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43E08B7-2420-FF71-E5AC-CE7283DDBA04}"/>
              </a:ext>
            </a:extLst>
          </p:cNvPr>
          <p:cNvCxnSpPr>
            <a:cxnSpLocks/>
          </p:cNvCxnSpPr>
          <p:nvPr/>
        </p:nvCxnSpPr>
        <p:spPr>
          <a:xfrm>
            <a:off x="2215412" y="4771954"/>
            <a:ext cx="74083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8623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4F35DE-A089-F0B8-4731-5232B74A4262}"/>
              </a:ext>
            </a:extLst>
          </p:cNvPr>
          <p:cNvSpPr txBox="1"/>
          <p:nvPr/>
        </p:nvSpPr>
        <p:spPr>
          <a:xfrm>
            <a:off x="184688" y="1439485"/>
            <a:ext cx="6512027" cy="259579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 lang="en-GB">
              <a:solidFill>
                <a:schemeClr val="tx1"/>
              </a:solidFill>
              <a:sym typeface="Calibri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FB07328-7342-1308-7067-BAB407316A43}"/>
              </a:ext>
            </a:extLst>
          </p:cNvPr>
          <p:cNvSpPr txBox="1"/>
          <p:nvPr/>
        </p:nvSpPr>
        <p:spPr>
          <a:xfrm>
            <a:off x="3131460" y="4187677"/>
            <a:ext cx="3574140" cy="410464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 lang="en-GB">
              <a:solidFill>
                <a:schemeClr val="tx1"/>
              </a:solidFill>
              <a:sym typeface="Calibri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C511220-D249-DDA0-B6DF-D93A1706086D}"/>
              </a:ext>
            </a:extLst>
          </p:cNvPr>
          <p:cNvSpPr txBox="1"/>
          <p:nvPr/>
        </p:nvSpPr>
        <p:spPr>
          <a:xfrm>
            <a:off x="190501" y="4187679"/>
            <a:ext cx="2940062" cy="4104642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endParaRPr lang="en-GB">
              <a:solidFill>
                <a:schemeClr val="tx1"/>
              </a:solidFill>
              <a:sym typeface="Calibri"/>
            </a:endParaRPr>
          </a:p>
        </p:txBody>
      </p:sp>
      <p:pic>
        <p:nvPicPr>
          <p:cNvPr id="31" name="Picture 30" descr="A white tent with orange trim&#10;&#10;AI-generated content may be incorrect.">
            <a:extLst>
              <a:ext uri="{FF2B5EF4-FFF2-40B4-BE49-F238E27FC236}">
                <a16:creationId xmlns:a16="http://schemas.microsoft.com/office/drawing/2014/main" id="{5ADAC647-1902-3089-0F8D-6595EBEBAFE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38807" y="4035278"/>
            <a:ext cx="6599064" cy="22225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38E348-6D21-752C-B3BC-5A13DE6FCD97}"/>
              </a:ext>
            </a:extLst>
          </p:cNvPr>
          <p:cNvSpPr txBox="1"/>
          <p:nvPr/>
        </p:nvSpPr>
        <p:spPr>
          <a:xfrm>
            <a:off x="1714500" y="335081"/>
            <a:ext cx="3429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defPPr>
              <a:defRPr lang="en-GB"/>
            </a:defPPr>
            <a:lvl1pPr algn="ctr">
              <a:lnSpc>
                <a:spcPct val="90000"/>
              </a:lnSpc>
              <a:spcBef>
                <a:spcPts val="0"/>
              </a:spcBef>
              <a:buNone/>
              <a:defRPr sz="22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/>
              <a:t>Modular Shelter Extensions for Adaptable Space Needs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3279DCD-7FED-8611-260F-3C92918AE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00" y="1582328"/>
            <a:ext cx="6515099" cy="2222500"/>
          </a:xfrm>
          <a:ln>
            <a:noFill/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just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The modular design of the shelter enables easy extension to accommodate households of varying size. </a:t>
            </a:r>
          </a:p>
          <a:p>
            <a:pPr marL="0" indent="0" algn="just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To avoid weakening the structure, </a:t>
            </a:r>
            <a:r>
              <a:rPr lang="en-GB" sz="1800" b="1" dirty="0">
                <a:latin typeface="Calibri"/>
                <a:ea typeface="Calibri"/>
                <a:cs typeface="Calibri"/>
              </a:rPr>
              <a:t>the shelter width should not exceed 3.6 m</a:t>
            </a:r>
            <a:r>
              <a:rPr lang="en-GB" sz="1800" dirty="0">
                <a:latin typeface="Calibri"/>
                <a:ea typeface="Calibri"/>
                <a:cs typeface="Calibri"/>
              </a:rPr>
              <a:t>, while the length can be adjusted as needed. </a:t>
            </a:r>
          </a:p>
          <a:p>
            <a:pPr marL="0" indent="0" algn="just">
              <a:buNone/>
            </a:pPr>
            <a:r>
              <a:rPr lang="en-GB" sz="1800" dirty="0">
                <a:latin typeface="Calibri"/>
                <a:ea typeface="Calibri"/>
                <a:cs typeface="Calibri"/>
              </a:rPr>
              <a:t>In the following section, we will explore adaptable models that allow for incremental extensions using the same panel system described on page 5.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CFC9FE3-4197-D8EB-E528-1EFADD639B93}"/>
              </a:ext>
            </a:extLst>
          </p:cNvPr>
          <p:cNvCxnSpPr>
            <a:cxnSpLocks/>
          </p:cNvCxnSpPr>
          <p:nvPr/>
        </p:nvCxnSpPr>
        <p:spPr>
          <a:xfrm flipV="1">
            <a:off x="1669606" y="6006611"/>
            <a:ext cx="1118806" cy="207543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3AD7ACC3-3F9F-CA1A-5435-FC5A2BDA92B6}"/>
              </a:ext>
            </a:extLst>
          </p:cNvPr>
          <p:cNvSpPr txBox="1"/>
          <p:nvPr/>
        </p:nvSpPr>
        <p:spPr>
          <a:xfrm rot="20983596">
            <a:off x="1926948" y="6124671"/>
            <a:ext cx="876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3.6 m </a:t>
            </a:r>
            <a:endParaRPr lang="en-GB" sz="1400"/>
          </a:p>
        </p:txBody>
      </p:sp>
      <p:pic>
        <p:nvPicPr>
          <p:cNvPr id="2050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B84ABEDD-B2D7-F6F9-16D4-A66638DF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4415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747830D6-0DA4-B388-5368-4E5F7FED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2042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2C892F10-6AB0-CB67-1B84-DA2121DD4D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1960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15CAC564-B605-D7A9-C5A1-C053A540C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646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B9200BB2-694C-7065-6068-F39E44326B93}"/>
              </a:ext>
            </a:extLst>
          </p:cNvPr>
          <p:cNvCxnSpPr>
            <a:cxnSpLocks/>
          </p:cNvCxnSpPr>
          <p:nvPr/>
        </p:nvCxnSpPr>
        <p:spPr>
          <a:xfrm flipH="1" flipV="1">
            <a:off x="357357" y="5943649"/>
            <a:ext cx="1130702" cy="280776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1A110792-F86F-931A-FC81-156579B62432}"/>
              </a:ext>
            </a:extLst>
          </p:cNvPr>
          <p:cNvSpPr txBox="1"/>
          <p:nvPr/>
        </p:nvSpPr>
        <p:spPr>
          <a:xfrm rot="846618">
            <a:off x="438354" y="6070536"/>
            <a:ext cx="876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3.6 m </a:t>
            </a:r>
            <a:endParaRPr lang="en-GB" sz="14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4927325-273D-8F62-B053-3D1944DFC8FE}"/>
              </a:ext>
            </a:extLst>
          </p:cNvPr>
          <p:cNvCxnSpPr>
            <a:cxnSpLocks/>
          </p:cNvCxnSpPr>
          <p:nvPr/>
        </p:nvCxnSpPr>
        <p:spPr>
          <a:xfrm flipH="1" flipV="1">
            <a:off x="3248132" y="5878324"/>
            <a:ext cx="1171468" cy="33583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5303765B-E7C3-F7C5-59C9-F179FC7AE563}"/>
              </a:ext>
            </a:extLst>
          </p:cNvPr>
          <p:cNvSpPr txBox="1"/>
          <p:nvPr/>
        </p:nvSpPr>
        <p:spPr>
          <a:xfrm rot="846618">
            <a:off x="3320679" y="6025805"/>
            <a:ext cx="876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3.6 m </a:t>
            </a:r>
            <a:endParaRPr lang="en-GB" sz="1400"/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8D39F065-F563-F7DE-CCDD-0879E717A573}"/>
              </a:ext>
            </a:extLst>
          </p:cNvPr>
          <p:cNvCxnSpPr>
            <a:cxnSpLocks/>
          </p:cNvCxnSpPr>
          <p:nvPr/>
        </p:nvCxnSpPr>
        <p:spPr>
          <a:xfrm flipV="1">
            <a:off x="4548485" y="5878324"/>
            <a:ext cx="1952158" cy="324739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E8981E9-FAA1-0E55-DB86-3624D9682D7B}"/>
              </a:ext>
            </a:extLst>
          </p:cNvPr>
          <p:cNvSpPr txBox="1"/>
          <p:nvPr/>
        </p:nvSpPr>
        <p:spPr>
          <a:xfrm rot="20983596">
            <a:off x="5394843" y="5968111"/>
            <a:ext cx="87630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7.2 m </a:t>
            </a:r>
            <a:endParaRPr lang="en-GB" sz="1400"/>
          </a:p>
        </p:txBody>
      </p:sp>
      <p:pic>
        <p:nvPicPr>
          <p:cNvPr id="41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F338BAB2-0CF3-D423-88B7-6974792CF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0563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0CAEB345-D88A-6F37-7087-8B6C1E3BB1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8190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C51B860E-96AB-397B-6BF3-822B4195E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5405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12F9EEA8-9FE7-B26A-BC26-730FFDFE19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794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2B98686E-873F-8BA6-F68F-602F7CAF0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45592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E0DDE220-5427-2427-B6B2-DE2596B01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3219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2" descr="Man Icon Black Icon Person Symbol Stock Illustration - Download Image Now - Icon  Symbol, People, One Person - iStock">
            <a:extLst>
              <a:ext uri="{FF2B5EF4-FFF2-40B4-BE49-F238E27FC236}">
                <a16:creationId xmlns:a16="http://schemas.microsoft.com/office/drawing/2014/main" id="{43CED7FB-D314-105E-53AE-B324E0A23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059" y1="33170" x2="48856" y2="23203"/>
                        <a14:foregroundMark x1="48856" y1="23203" x2="47876" y2="35621"/>
                        <a14:foregroundMark x1="47876" y1="35621" x2="57353" y2="32353"/>
                        <a14:foregroundMark x1="57353" y1="32353" x2="53595" y2="24020"/>
                        <a14:foregroundMark x1="53595" y1="24020" x2="58660" y2="290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1339" y="6627298"/>
            <a:ext cx="575254" cy="575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3" name="Table 52">
            <a:extLst>
              <a:ext uri="{FF2B5EF4-FFF2-40B4-BE49-F238E27FC236}">
                <a16:creationId xmlns:a16="http://schemas.microsoft.com/office/drawing/2014/main" id="{D197CE9E-D2BF-5DC1-1DF8-7EDF7DC0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8691907"/>
              </p:ext>
            </p:extLst>
          </p:nvPr>
        </p:nvGraphicFramePr>
        <p:xfrm>
          <a:off x="193571" y="6671800"/>
          <a:ext cx="6512028" cy="110236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81229">
                  <a:extLst>
                    <a:ext uri="{9D8B030D-6E8A-4147-A177-3AD203B41FA5}">
                      <a16:colId xmlns:a16="http://schemas.microsoft.com/office/drawing/2014/main" val="356502061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4217361256"/>
                    </a:ext>
                  </a:extLst>
                </a:gridCol>
                <a:gridCol w="1978792">
                  <a:extLst>
                    <a:ext uri="{9D8B030D-6E8A-4147-A177-3AD203B41FA5}">
                      <a16:colId xmlns:a16="http://schemas.microsoft.com/office/drawing/2014/main" val="1388141443"/>
                    </a:ext>
                  </a:extLst>
                </a:gridCol>
                <a:gridCol w="1628007">
                  <a:extLst>
                    <a:ext uri="{9D8B030D-6E8A-4147-A177-3AD203B41FA5}">
                      <a16:colId xmlns:a16="http://schemas.microsoft.com/office/drawing/2014/main" val="39150951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</a:t>
                      </a:r>
                    </a:p>
                    <a:p>
                      <a:r>
                        <a:rPr lang="en-US" sz="140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Size*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3-4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endParaRPr lang="en-US" sz="14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6-7 people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43097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size</a:t>
                      </a:r>
                      <a:endParaRPr lang="en-GB" sz="14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3.6x3.6= 13 m²</a:t>
                      </a:r>
                      <a:endParaRPr lang="en-GB" sz="14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strike="noStrik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  7.2x3.6= 26</a:t>
                      </a:r>
                      <a:r>
                        <a:rPr lang="en-US" sz="14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m²</a:t>
                      </a:r>
                      <a:endParaRPr lang="en-GB" sz="14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40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6531492"/>
                  </a:ext>
                </a:extLst>
              </a:tr>
            </a:tbl>
          </a:graphicData>
        </a:graphic>
      </p:graphicFrame>
      <p:sp>
        <p:nvSpPr>
          <p:cNvPr id="55" name="Google Shape;368;p16">
            <a:extLst>
              <a:ext uri="{FF2B5EF4-FFF2-40B4-BE49-F238E27FC236}">
                <a16:creationId xmlns:a16="http://schemas.microsoft.com/office/drawing/2014/main" id="{2C346F84-F04D-7E4C-E1FA-0B7C2D1DCBA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645633" y="9400101"/>
            <a:ext cx="1077091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12</a:t>
            </a:fld>
            <a:r>
              <a:rPr lang="en-GB"/>
              <a:t> -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3915915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45AD3E6-78FD-6D70-AFF0-5DE79FA1D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5070576"/>
              </p:ext>
            </p:extLst>
          </p:nvPr>
        </p:nvGraphicFramePr>
        <p:xfrm>
          <a:off x="144127" y="5282004"/>
          <a:ext cx="6553197" cy="411726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81006">
                  <a:extLst>
                    <a:ext uri="{9D8B030D-6E8A-4147-A177-3AD203B41FA5}">
                      <a16:colId xmlns:a16="http://schemas.microsoft.com/office/drawing/2014/main" val="406605047"/>
                    </a:ext>
                  </a:extLst>
                </a:gridCol>
                <a:gridCol w="2570673">
                  <a:extLst>
                    <a:ext uri="{9D8B030D-6E8A-4147-A177-3AD203B41FA5}">
                      <a16:colId xmlns:a16="http://schemas.microsoft.com/office/drawing/2014/main" val="1517818517"/>
                    </a:ext>
                  </a:extLst>
                </a:gridCol>
                <a:gridCol w="2001518">
                  <a:extLst>
                    <a:ext uri="{9D8B030D-6E8A-4147-A177-3AD203B41FA5}">
                      <a16:colId xmlns:a16="http://schemas.microsoft.com/office/drawing/2014/main" val="1220056983"/>
                    </a:ext>
                  </a:extLst>
                </a:gridCol>
              </a:tblGrid>
              <a:tr h="4951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 MATERIAL REQUIREMENTS </a:t>
                      </a:r>
                    </a:p>
                  </a:txBody>
                  <a:tcPr marL="159632" marR="159632" marT="159632" marB="159632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28613"/>
                  </a:ext>
                </a:extLst>
              </a:tr>
              <a:tr h="411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component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Timber quantity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Tarpaulin quantity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34964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Walls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Panels: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47,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Door: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Windows: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Securing wall tarp: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Corner braces: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994418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Roof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Truss x4: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Ridge: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1.5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truss braces: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Securing roof tarp: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17806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Floor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370613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Partition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18577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244292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1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nails:  2KG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159632" marR="159632" marT="159632" marB="1596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cap="none" spc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cap="none" spc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07483"/>
                  </a:ext>
                </a:extLst>
              </a:tr>
            </a:tbl>
          </a:graphicData>
        </a:graphic>
      </p:graphicFrame>
      <p:sp>
        <p:nvSpPr>
          <p:cNvPr id="2" name="Google Shape;368;p16">
            <a:extLst>
              <a:ext uri="{FF2B5EF4-FFF2-40B4-BE49-F238E27FC236}">
                <a16:creationId xmlns:a16="http://schemas.microsoft.com/office/drawing/2014/main" id="{AC7CE54D-36BD-6277-D49A-8363DFE6E6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645633" y="9400101"/>
            <a:ext cx="1077091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13</a:t>
            </a:fld>
            <a:r>
              <a:rPr lang="en-GB"/>
              <a:t> -</a:t>
            </a:r>
            <a:endParaRPr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07970F3-6A59-6123-D77F-530BEB13F0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2595641"/>
              </p:ext>
            </p:extLst>
          </p:nvPr>
        </p:nvGraphicFramePr>
        <p:xfrm>
          <a:off x="152400" y="160925"/>
          <a:ext cx="6553200" cy="10334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0559">
                  <a:extLst>
                    <a:ext uri="{9D8B030D-6E8A-4147-A177-3AD203B41FA5}">
                      <a16:colId xmlns:a16="http://schemas.microsoft.com/office/drawing/2014/main" val="1029741935"/>
                    </a:ext>
                  </a:extLst>
                </a:gridCol>
                <a:gridCol w="3162641">
                  <a:extLst>
                    <a:ext uri="{9D8B030D-6E8A-4147-A177-3AD203B41FA5}">
                      <a16:colId xmlns:a16="http://schemas.microsoft.com/office/drawing/2014/main" val="1191191742"/>
                    </a:ext>
                  </a:extLst>
                </a:gridCol>
              </a:tblGrid>
              <a:tr h="362919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cap="all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size (# people)</a:t>
                      </a:r>
                      <a:endParaRPr lang="en-GB" sz="1400" b="1" kern="1200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cap="all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size (m²)</a:t>
                      </a:r>
                      <a:endParaRPr lang="en-GB" sz="1400" b="1" kern="1200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999540"/>
                  </a:ext>
                </a:extLst>
              </a:tr>
              <a:tr h="32146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3.6x3.6= 13 m²</a:t>
                      </a:r>
                      <a:endParaRPr lang="en-GB" sz="1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117506"/>
                  </a:ext>
                </a:extLst>
              </a:tr>
              <a:tr h="32146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29173"/>
                  </a:ext>
                </a:extLst>
              </a:tr>
            </a:tbl>
          </a:graphicData>
        </a:graphic>
      </p:graphicFrame>
      <p:grpSp>
        <p:nvGrpSpPr>
          <p:cNvPr id="52" name="Group 51">
            <a:extLst>
              <a:ext uri="{FF2B5EF4-FFF2-40B4-BE49-F238E27FC236}">
                <a16:creationId xmlns:a16="http://schemas.microsoft.com/office/drawing/2014/main" id="{E7AD9DA8-C13D-6CF2-82FE-AA73C4EB7159}"/>
              </a:ext>
            </a:extLst>
          </p:cNvPr>
          <p:cNvGrpSpPr/>
          <p:nvPr/>
        </p:nvGrpSpPr>
        <p:grpSpPr>
          <a:xfrm>
            <a:off x="152400" y="1244894"/>
            <a:ext cx="4456552" cy="4230238"/>
            <a:chOff x="1219222" y="2257461"/>
            <a:chExt cx="4456552" cy="4230238"/>
          </a:xfrm>
        </p:grpSpPr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4C2928A7-7828-C672-2190-7793FD66EDB2}"/>
                </a:ext>
              </a:extLst>
            </p:cNvPr>
            <p:cNvGrpSpPr/>
            <p:nvPr/>
          </p:nvGrpSpPr>
          <p:grpSpPr>
            <a:xfrm>
              <a:off x="1219222" y="2257461"/>
              <a:ext cx="4456552" cy="4230238"/>
              <a:chOff x="215360" y="347652"/>
              <a:chExt cx="2890663" cy="2743870"/>
            </a:xfrm>
          </p:grpSpPr>
          <p:pic>
            <p:nvPicPr>
              <p:cNvPr id="119" name="Picture 118" descr="A black background with a white square&#10;&#10;AI-generated content may be incorrect.">
                <a:extLst>
                  <a:ext uri="{FF2B5EF4-FFF2-40B4-BE49-F238E27FC236}">
                    <a16:creationId xmlns:a16="http://schemas.microsoft.com/office/drawing/2014/main" id="{0BAB1DCE-F69B-C23F-3FD0-05CFA021C27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5400000">
                <a:off x="1363817" y="2281968"/>
                <a:ext cx="814229" cy="804879"/>
              </a:xfrm>
              <a:prstGeom prst="rect">
                <a:avLst/>
              </a:prstGeom>
            </p:spPr>
          </p:pic>
          <p:pic>
            <p:nvPicPr>
              <p:cNvPr id="120" name="Picture 119" descr="A white banner on a black background&#10;&#10;AI-generated content may be incorrect.">
                <a:extLst>
                  <a:ext uri="{FF2B5EF4-FFF2-40B4-BE49-F238E27FC236}">
                    <a16:creationId xmlns:a16="http://schemas.microsoft.com/office/drawing/2014/main" id="{9E433859-9557-6A11-D491-3942D93C69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0800000">
                <a:off x="1024196" y="2266850"/>
                <a:ext cx="449889" cy="782855"/>
              </a:xfrm>
              <a:prstGeom prst="rect">
                <a:avLst/>
              </a:prstGeom>
            </p:spPr>
          </p:pic>
          <p:pic>
            <p:nvPicPr>
              <p:cNvPr id="121" name="Picture 120" descr="A white and gold shelf&#10;&#10;AI-generated content may be incorrect.">
                <a:extLst>
                  <a:ext uri="{FF2B5EF4-FFF2-40B4-BE49-F238E27FC236}">
                    <a16:creationId xmlns:a16="http://schemas.microsoft.com/office/drawing/2014/main" id="{76D7D814-A9CC-DD23-7CFB-562AA3718E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217779" y="1515853"/>
                <a:ext cx="775951" cy="780788"/>
              </a:xfrm>
              <a:prstGeom prst="rect">
                <a:avLst/>
              </a:prstGeom>
            </p:spPr>
          </p:pic>
          <p:grpSp>
            <p:nvGrpSpPr>
              <p:cNvPr id="126" name="Group 125">
                <a:extLst>
                  <a:ext uri="{FF2B5EF4-FFF2-40B4-BE49-F238E27FC236}">
                    <a16:creationId xmlns:a16="http://schemas.microsoft.com/office/drawing/2014/main" id="{2E0C8596-0F58-E187-1A26-FDD8C4502683}"/>
                  </a:ext>
                </a:extLst>
              </p:cNvPr>
              <p:cNvGrpSpPr/>
              <p:nvPr/>
            </p:nvGrpSpPr>
            <p:grpSpPr>
              <a:xfrm rot="10800000">
                <a:off x="2088823" y="1233301"/>
                <a:ext cx="791000" cy="1112090"/>
                <a:chOff x="367761" y="1525032"/>
                <a:chExt cx="791000" cy="1112090"/>
              </a:xfrm>
            </p:grpSpPr>
            <p:pic>
              <p:nvPicPr>
                <p:cNvPr id="124" name="Picture 123" descr="A white and gold shelf&#10;&#10;AI-generated content may be incorrect.">
                  <a:extLst>
                    <a:ext uri="{FF2B5EF4-FFF2-40B4-BE49-F238E27FC236}">
                      <a16:creationId xmlns:a16="http://schemas.microsoft.com/office/drawing/2014/main" id="{4CF466CE-7EC0-7FA1-90C0-D80D1A0F660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370179" y="1858753"/>
                  <a:ext cx="775951" cy="780788"/>
                </a:xfrm>
                <a:prstGeom prst="rect">
                  <a:avLst/>
                </a:prstGeom>
              </p:spPr>
            </p:pic>
            <p:pic>
              <p:nvPicPr>
                <p:cNvPr id="125" name="Picture 124" descr="A white banner on a black background&#10;&#10;AI-generated content may be incorrect.">
                  <a:extLst>
                    <a:ext uri="{FF2B5EF4-FFF2-40B4-BE49-F238E27FC236}">
                      <a16:creationId xmlns:a16="http://schemas.microsoft.com/office/drawing/2014/main" id="{B670FD6F-6945-8B43-C4EE-BEA83A36B7B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 rot="16200000">
                  <a:off x="538316" y="1354477"/>
                  <a:ext cx="449889" cy="791000"/>
                </a:xfrm>
                <a:prstGeom prst="rect">
                  <a:avLst/>
                </a:prstGeom>
              </p:spPr>
            </p:pic>
          </p:grpSp>
          <p:pic>
            <p:nvPicPr>
              <p:cNvPr id="74" name="Picture 73" descr="A screen shot of a white board&#10;&#10;AI-generated content may be incorrect.">
                <a:extLst>
                  <a:ext uri="{FF2B5EF4-FFF2-40B4-BE49-F238E27FC236}">
                    <a16:creationId xmlns:a16="http://schemas.microsoft.com/office/drawing/2014/main" id="{988E39DC-524B-2DC4-6E99-835E28E99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-10043"/>
              <a:stretch/>
            </p:blipFill>
            <p:spPr>
              <a:xfrm>
                <a:off x="987310" y="434604"/>
                <a:ext cx="805875" cy="838031"/>
              </a:xfrm>
              <a:prstGeom prst="rect">
                <a:avLst/>
              </a:prstGeom>
            </p:spPr>
          </p:pic>
          <p:pic>
            <p:nvPicPr>
              <p:cNvPr id="115" name="Picture 114" descr="A white banner on a black background&#10;&#10;AI-generated content may be incorrect.">
                <a:extLst>
                  <a:ext uri="{FF2B5EF4-FFF2-40B4-BE49-F238E27FC236}">
                    <a16:creationId xmlns:a16="http://schemas.microsoft.com/office/drawing/2014/main" id="{D503BF9F-1AEC-88BB-77F4-2804C023B3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665029" y="504027"/>
                <a:ext cx="449889" cy="755611"/>
              </a:xfrm>
              <a:prstGeom prst="rect">
                <a:avLst/>
              </a:prstGeom>
            </p:spPr>
          </p:pic>
          <p:sp>
            <p:nvSpPr>
              <p:cNvPr id="63" name="Google Shape;219;p14">
                <a:extLst>
                  <a:ext uri="{FF2B5EF4-FFF2-40B4-BE49-F238E27FC236}">
                    <a16:creationId xmlns:a16="http://schemas.microsoft.com/office/drawing/2014/main" id="{AFF6B70E-2B52-E375-6B79-6D9576542AB5}"/>
                  </a:ext>
                </a:extLst>
              </p:cNvPr>
              <p:cNvSpPr txBox="1"/>
              <p:nvPr/>
            </p:nvSpPr>
            <p:spPr>
              <a:xfrm>
                <a:off x="1181112" y="734468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1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19;p14">
                <a:extLst>
                  <a:ext uri="{FF2B5EF4-FFF2-40B4-BE49-F238E27FC236}">
                    <a16:creationId xmlns:a16="http://schemas.microsoft.com/office/drawing/2014/main" id="{413066F4-9D50-4A91-2489-C314001302D0}"/>
                  </a:ext>
                </a:extLst>
              </p:cNvPr>
              <p:cNvSpPr txBox="1"/>
              <p:nvPr/>
            </p:nvSpPr>
            <p:spPr>
              <a:xfrm>
                <a:off x="1676340" y="744909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4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219;p14">
                <a:extLst>
                  <a:ext uri="{FF2B5EF4-FFF2-40B4-BE49-F238E27FC236}">
                    <a16:creationId xmlns:a16="http://schemas.microsoft.com/office/drawing/2014/main" id="{AAED5D6A-6EB8-B6FC-7D91-990CD7F92975}"/>
                  </a:ext>
                </a:extLst>
              </p:cNvPr>
              <p:cNvSpPr txBox="1"/>
              <p:nvPr/>
            </p:nvSpPr>
            <p:spPr>
              <a:xfrm rot="5400000">
                <a:off x="2115261" y="1632291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3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219;p14">
                <a:extLst>
                  <a:ext uri="{FF2B5EF4-FFF2-40B4-BE49-F238E27FC236}">
                    <a16:creationId xmlns:a16="http://schemas.microsoft.com/office/drawing/2014/main" id="{B048B815-C808-261B-F1D3-A82506C725DE}"/>
                  </a:ext>
                </a:extLst>
              </p:cNvPr>
              <p:cNvSpPr txBox="1"/>
              <p:nvPr/>
            </p:nvSpPr>
            <p:spPr>
              <a:xfrm rot="5400000">
                <a:off x="2136751" y="2119826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4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219;p14">
                <a:extLst>
                  <a:ext uri="{FF2B5EF4-FFF2-40B4-BE49-F238E27FC236}">
                    <a16:creationId xmlns:a16="http://schemas.microsoft.com/office/drawing/2014/main" id="{C47F997B-76E4-AF62-6AF9-ED283AC0AAE7}"/>
                  </a:ext>
                </a:extLst>
              </p:cNvPr>
              <p:cNvSpPr txBox="1"/>
              <p:nvPr/>
            </p:nvSpPr>
            <p:spPr>
              <a:xfrm>
                <a:off x="1556449" y="2587057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5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" name="Google Shape;219;p14">
                <a:extLst>
                  <a:ext uri="{FF2B5EF4-FFF2-40B4-BE49-F238E27FC236}">
                    <a16:creationId xmlns:a16="http://schemas.microsoft.com/office/drawing/2014/main" id="{509C2869-CDA3-B886-76C1-C08240BDA7BE}"/>
                  </a:ext>
                </a:extLst>
              </p:cNvPr>
              <p:cNvSpPr txBox="1"/>
              <p:nvPr/>
            </p:nvSpPr>
            <p:spPr>
              <a:xfrm>
                <a:off x="1044899" y="2587058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4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257;g34b1dca1029_0_208">
                <a:extLst>
                  <a:ext uri="{FF2B5EF4-FFF2-40B4-BE49-F238E27FC236}">
                    <a16:creationId xmlns:a16="http://schemas.microsoft.com/office/drawing/2014/main" id="{460033E3-AC75-5CA4-BC1E-3229D2B3D7E7}"/>
                  </a:ext>
                </a:extLst>
              </p:cNvPr>
              <p:cNvSpPr txBox="1"/>
              <p:nvPr/>
            </p:nvSpPr>
            <p:spPr>
              <a:xfrm rot="5400000">
                <a:off x="2731916" y="1728726"/>
                <a:ext cx="568569" cy="1796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3.6 m</a:t>
                </a:r>
                <a:endParaRPr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89" name="Google Shape;128;g33c391d3f5e_2_7">
                <a:extLst>
                  <a:ext uri="{FF2B5EF4-FFF2-40B4-BE49-F238E27FC236}">
                    <a16:creationId xmlns:a16="http://schemas.microsoft.com/office/drawing/2014/main" id="{CE8E2B85-4B4C-9A57-5559-B7C0B68251F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44899" y="495162"/>
                <a:ext cx="1033668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triangle" w="sm" len="sm"/>
                <a:tailEnd type="triangle" w="sm" len="sm"/>
              </a:ln>
            </p:spPr>
          </p:cxnSp>
          <p:cxnSp>
            <p:nvCxnSpPr>
              <p:cNvPr id="90" name="Google Shape;128;g33c391d3f5e_2_7">
                <a:extLst>
                  <a:ext uri="{FF2B5EF4-FFF2-40B4-BE49-F238E27FC236}">
                    <a16:creationId xmlns:a16="http://schemas.microsoft.com/office/drawing/2014/main" id="{02E7080A-31D1-9FDF-81DF-29BC0338E8E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942095" y="1258020"/>
                <a:ext cx="0" cy="10192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triangle" w="sm" len="sm"/>
                <a:tailEnd type="triangle" w="sm" len="sm"/>
              </a:ln>
            </p:spPr>
          </p:cxnSp>
          <p:pic>
            <p:nvPicPr>
              <p:cNvPr id="123" name="Picture 122" descr="A white banner on a black background&#10;&#10;AI-generated content may be incorrect.">
                <a:extLst>
                  <a:ext uri="{FF2B5EF4-FFF2-40B4-BE49-F238E27FC236}">
                    <a16:creationId xmlns:a16="http://schemas.microsoft.com/office/drawing/2014/main" id="{80CDFB95-E67E-8ABE-B1C0-250D7A78FA5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385916" y="1011576"/>
                <a:ext cx="449889" cy="791001"/>
              </a:xfrm>
              <a:prstGeom prst="rect">
                <a:avLst/>
              </a:prstGeom>
            </p:spPr>
          </p:pic>
          <p:sp>
            <p:nvSpPr>
              <p:cNvPr id="129" name="Google Shape;257;g34b1dca1029_0_208">
                <a:extLst>
                  <a:ext uri="{FF2B5EF4-FFF2-40B4-BE49-F238E27FC236}">
                    <a16:creationId xmlns:a16="http://schemas.microsoft.com/office/drawing/2014/main" id="{2E9EEA49-B2CA-606B-47FE-EF624ECCEB8B}"/>
                  </a:ext>
                </a:extLst>
              </p:cNvPr>
              <p:cNvSpPr txBox="1"/>
              <p:nvPr/>
            </p:nvSpPr>
            <p:spPr>
              <a:xfrm rot="5400">
                <a:off x="1439826" y="347652"/>
                <a:ext cx="568569" cy="1956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3.6 m</a:t>
                </a:r>
                <a:endParaRPr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219;p14">
                <a:extLst>
                  <a:ext uri="{FF2B5EF4-FFF2-40B4-BE49-F238E27FC236}">
                    <a16:creationId xmlns:a16="http://schemas.microsoft.com/office/drawing/2014/main" id="{B83C56BD-0ECF-97A5-D009-06682DC5B0B0}"/>
                  </a:ext>
                </a:extLst>
              </p:cNvPr>
              <p:cNvSpPr txBox="1"/>
              <p:nvPr/>
            </p:nvSpPr>
            <p:spPr>
              <a:xfrm rot="16200000">
                <a:off x="341943" y="1425835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3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219;p14">
                <a:extLst>
                  <a:ext uri="{FF2B5EF4-FFF2-40B4-BE49-F238E27FC236}">
                    <a16:creationId xmlns:a16="http://schemas.microsoft.com/office/drawing/2014/main" id="{13F9349B-8D20-A6A2-1B5E-719E32F6C05A}"/>
                  </a:ext>
                </a:extLst>
              </p:cNvPr>
              <p:cNvSpPr txBox="1"/>
              <p:nvPr/>
            </p:nvSpPr>
            <p:spPr>
              <a:xfrm rot="16200000">
                <a:off x="338746" y="1919638"/>
                <a:ext cx="585945" cy="1792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4</a:t>
                </a:r>
                <a:endParaRPr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7EF5521-ADE6-4495-7DC4-75547435FAF5}"/>
                </a:ext>
              </a:extLst>
            </p:cNvPr>
            <p:cNvSpPr txBox="1"/>
            <p:nvPr/>
          </p:nvSpPr>
          <p:spPr>
            <a:xfrm>
              <a:off x="2926713" y="4175708"/>
              <a:ext cx="100860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800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13 </a:t>
              </a:r>
              <a:r>
                <a:rPr lang="en-US" b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m²</a:t>
              </a:r>
              <a:endPara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2FFD65C-8749-3C09-7DA4-83346C7B63F2}"/>
              </a:ext>
            </a:extLst>
          </p:cNvPr>
          <p:cNvSpPr txBox="1"/>
          <p:nvPr/>
        </p:nvSpPr>
        <p:spPr>
          <a:xfrm>
            <a:off x="135276" y="9416226"/>
            <a:ext cx="55103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Households are advised to choose door and window sizes and position based on their privacy and security needs. </a:t>
            </a:r>
          </a:p>
        </p:txBody>
      </p:sp>
    </p:spTree>
    <p:extLst>
      <p:ext uri="{BB962C8B-B14F-4D97-AF65-F5344CB8AC3E}">
        <p14:creationId xmlns:p14="http://schemas.microsoft.com/office/powerpoint/2010/main" val="141112428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8FAC81-5C6B-7292-FB70-0FF14214B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68;p16">
            <a:extLst>
              <a:ext uri="{FF2B5EF4-FFF2-40B4-BE49-F238E27FC236}">
                <a16:creationId xmlns:a16="http://schemas.microsoft.com/office/drawing/2014/main" id="{4CF5815D-F5B2-2D59-4E89-EEA3A7C03B4C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645633" y="9400101"/>
            <a:ext cx="1077091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14</a:t>
            </a:fld>
            <a:r>
              <a:rPr lang="en-GB"/>
              <a:t> -</a:t>
            </a:r>
            <a:endParaRPr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890621-D5DC-8E99-62C5-507AA52C2278}"/>
              </a:ext>
            </a:extLst>
          </p:cNvPr>
          <p:cNvSpPr txBox="1"/>
          <p:nvPr/>
        </p:nvSpPr>
        <p:spPr>
          <a:xfrm>
            <a:off x="2686758" y="3354157"/>
            <a:ext cx="141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26 m²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41F21E8-24DD-1B12-F3D1-EF8729581128}"/>
              </a:ext>
            </a:extLst>
          </p:cNvPr>
          <p:cNvGrpSpPr/>
          <p:nvPr/>
        </p:nvGrpSpPr>
        <p:grpSpPr>
          <a:xfrm>
            <a:off x="152400" y="1247808"/>
            <a:ext cx="5991510" cy="4147510"/>
            <a:chOff x="241738" y="7118055"/>
            <a:chExt cx="3901012" cy="2700401"/>
          </a:xfrm>
        </p:grpSpPr>
        <p:pic>
          <p:nvPicPr>
            <p:cNvPr id="57" name="Picture 56" descr="A screen shot of a white board&#10;&#10;AI-generated content may be incorrect.">
              <a:extLst>
                <a:ext uri="{FF2B5EF4-FFF2-40B4-BE49-F238E27FC236}">
                  <a16:creationId xmlns:a16="http://schemas.microsoft.com/office/drawing/2014/main" id="{29762865-E209-85EB-B24C-0C7CF1263E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43"/>
            <a:stretch/>
          </p:blipFill>
          <p:spPr>
            <a:xfrm>
              <a:off x="1673751" y="7273030"/>
              <a:ext cx="805875" cy="838031"/>
            </a:xfrm>
            <a:prstGeom prst="rect">
              <a:avLst/>
            </a:prstGeom>
          </p:spPr>
        </p:pic>
        <p:pic>
          <p:nvPicPr>
            <p:cNvPr id="60" name="Picture 59" descr="A white and gold shelf&#10;&#10;AI-generated content may be incorrect.">
              <a:extLst>
                <a:ext uri="{FF2B5EF4-FFF2-40B4-BE49-F238E27FC236}">
                  <a16:creationId xmlns:a16="http://schemas.microsoft.com/office/drawing/2014/main" id="{3B090BF4-879C-1798-DADB-B12FA6493CD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244157" y="8293868"/>
              <a:ext cx="775951" cy="780788"/>
            </a:xfrm>
            <a:prstGeom prst="rect">
              <a:avLst/>
            </a:prstGeom>
          </p:spPr>
        </p:pic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336329AC-E4FB-4755-7C58-C0820C0CA61E}"/>
                </a:ext>
              </a:extLst>
            </p:cNvPr>
            <p:cNvGrpSpPr/>
            <p:nvPr/>
          </p:nvGrpSpPr>
          <p:grpSpPr>
            <a:xfrm rot="10800000">
              <a:off x="3164908" y="8011316"/>
              <a:ext cx="791001" cy="1112090"/>
              <a:chOff x="367761" y="1525032"/>
              <a:chExt cx="791001" cy="1112090"/>
            </a:xfrm>
          </p:grpSpPr>
          <p:pic>
            <p:nvPicPr>
              <p:cNvPr id="95" name="Picture 94" descr="A white and gold shelf&#10;&#10;AI-generated content may be incorrect.">
                <a:extLst>
                  <a:ext uri="{FF2B5EF4-FFF2-40B4-BE49-F238E27FC236}">
                    <a16:creationId xmlns:a16="http://schemas.microsoft.com/office/drawing/2014/main" id="{261534D6-D6A0-4553-B9FA-26707B6BE3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370179" y="1858753"/>
                <a:ext cx="775951" cy="780788"/>
              </a:xfrm>
              <a:prstGeom prst="rect">
                <a:avLst/>
              </a:prstGeom>
            </p:spPr>
          </p:pic>
          <p:pic>
            <p:nvPicPr>
              <p:cNvPr id="96" name="Picture 95" descr="A white banner on a black background&#10;&#10;AI-generated content may be incorrect.">
                <a:extLst>
                  <a:ext uri="{FF2B5EF4-FFF2-40B4-BE49-F238E27FC236}">
                    <a16:creationId xmlns:a16="http://schemas.microsoft.com/office/drawing/2014/main" id="{F9F3DA31-4613-65A1-A9CD-91E9409C6C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541231" y="1357390"/>
                <a:ext cx="449889" cy="785173"/>
              </a:xfrm>
              <a:prstGeom prst="rect">
                <a:avLst/>
              </a:prstGeom>
            </p:spPr>
          </p:pic>
        </p:grpSp>
        <p:pic>
          <p:nvPicPr>
            <p:cNvPr id="71" name="Picture 70" descr="A screen shot of a white board&#10;&#10;AI-generated content may be incorrect.">
              <a:extLst>
                <a:ext uri="{FF2B5EF4-FFF2-40B4-BE49-F238E27FC236}">
                  <a16:creationId xmlns:a16="http://schemas.microsoft.com/office/drawing/2014/main" id="{5E563169-A7CA-2B1B-BADD-A814802C74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43"/>
            <a:stretch/>
          </p:blipFill>
          <p:spPr>
            <a:xfrm>
              <a:off x="1013688" y="7273030"/>
              <a:ext cx="805875" cy="838031"/>
            </a:xfrm>
            <a:prstGeom prst="rect">
              <a:avLst/>
            </a:prstGeom>
          </p:spPr>
        </p:pic>
        <p:sp>
          <p:nvSpPr>
            <p:cNvPr id="72" name="Google Shape;219;p14">
              <a:extLst>
                <a:ext uri="{FF2B5EF4-FFF2-40B4-BE49-F238E27FC236}">
                  <a16:creationId xmlns:a16="http://schemas.microsoft.com/office/drawing/2014/main" id="{1FE2383C-2452-0EBA-519D-D547EE027371}"/>
                </a:ext>
              </a:extLst>
            </p:cNvPr>
            <p:cNvSpPr txBox="1"/>
            <p:nvPr/>
          </p:nvSpPr>
          <p:spPr>
            <a:xfrm>
              <a:off x="1237897" y="7622755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1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219;p14">
              <a:extLst>
                <a:ext uri="{FF2B5EF4-FFF2-40B4-BE49-F238E27FC236}">
                  <a16:creationId xmlns:a16="http://schemas.microsoft.com/office/drawing/2014/main" id="{E3C02A02-57E9-7573-F529-487A3837C246}"/>
                </a:ext>
              </a:extLst>
            </p:cNvPr>
            <p:cNvSpPr txBox="1"/>
            <p:nvPr/>
          </p:nvSpPr>
          <p:spPr>
            <a:xfrm>
              <a:off x="1866325" y="7627897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2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219;p14">
              <a:extLst>
                <a:ext uri="{FF2B5EF4-FFF2-40B4-BE49-F238E27FC236}">
                  <a16:creationId xmlns:a16="http://schemas.microsoft.com/office/drawing/2014/main" id="{C1FD443D-1741-03FD-E94E-90B13ECAB5D8}"/>
                </a:ext>
              </a:extLst>
            </p:cNvPr>
            <p:cNvSpPr txBox="1"/>
            <p:nvPr/>
          </p:nvSpPr>
          <p:spPr>
            <a:xfrm rot="5400000">
              <a:off x="3197287" y="8400418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3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219;p14">
              <a:extLst>
                <a:ext uri="{FF2B5EF4-FFF2-40B4-BE49-F238E27FC236}">
                  <a16:creationId xmlns:a16="http://schemas.microsoft.com/office/drawing/2014/main" id="{C66AE7C2-1B79-C0CA-9CAC-679813DFA600}"/>
                </a:ext>
              </a:extLst>
            </p:cNvPr>
            <p:cNvSpPr txBox="1"/>
            <p:nvPr/>
          </p:nvSpPr>
          <p:spPr>
            <a:xfrm rot="5400000">
              <a:off x="3221965" y="8861498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4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7" name="Google Shape;128;g33c391d3f5e_2_7">
              <a:extLst>
                <a:ext uri="{FF2B5EF4-FFF2-40B4-BE49-F238E27FC236}">
                  <a16:creationId xmlns:a16="http://schemas.microsoft.com/office/drawing/2014/main" id="{66050E8E-C585-011A-FC17-49E75FE98294}"/>
                </a:ext>
              </a:extLst>
            </p:cNvPr>
            <p:cNvCxnSpPr>
              <a:cxnSpLocks/>
            </p:cNvCxnSpPr>
            <p:nvPr/>
          </p:nvCxnSpPr>
          <p:spPr>
            <a:xfrm>
              <a:off x="1071277" y="7300190"/>
              <a:ext cx="2005095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78" name="Google Shape;128;g33c391d3f5e_2_7">
              <a:extLst>
                <a:ext uri="{FF2B5EF4-FFF2-40B4-BE49-F238E27FC236}">
                  <a16:creationId xmlns:a16="http://schemas.microsoft.com/office/drawing/2014/main" id="{A7B60631-BDFE-A1C3-4D5E-94DB9DBDF08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6390" y="8051324"/>
              <a:ext cx="5826" cy="986716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pic>
          <p:nvPicPr>
            <p:cNvPr id="79" name="Picture 78" descr="A black background with a white square&#10;&#10;AI-generated content may be incorrect.">
              <a:extLst>
                <a:ext uri="{FF2B5EF4-FFF2-40B4-BE49-F238E27FC236}">
                  <a16:creationId xmlns:a16="http://schemas.microsoft.com/office/drawing/2014/main" id="{C9B2AEAD-73F7-4526-8D4B-1AF4D6DB36A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2349335" y="8994081"/>
              <a:ext cx="814229" cy="804879"/>
            </a:xfrm>
            <a:prstGeom prst="rect">
              <a:avLst/>
            </a:prstGeom>
          </p:spPr>
        </p:pic>
        <p:pic>
          <p:nvPicPr>
            <p:cNvPr id="80" name="Picture 79" descr="A white banner on a black background&#10;&#10;AI-generated content may be incorrect.">
              <a:extLst>
                <a:ext uri="{FF2B5EF4-FFF2-40B4-BE49-F238E27FC236}">
                  <a16:creationId xmlns:a16="http://schemas.microsoft.com/office/drawing/2014/main" id="{59C6BABC-8F4E-7D7F-4192-E66D17C5CFC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6200000">
              <a:off x="412294" y="7789591"/>
              <a:ext cx="449889" cy="791001"/>
            </a:xfrm>
            <a:prstGeom prst="rect">
              <a:avLst/>
            </a:prstGeom>
          </p:spPr>
        </p:pic>
        <p:sp>
          <p:nvSpPr>
            <p:cNvPr id="81" name="Google Shape;257;g34b1dca1029_0_208">
              <a:extLst>
                <a:ext uri="{FF2B5EF4-FFF2-40B4-BE49-F238E27FC236}">
                  <a16:creationId xmlns:a16="http://schemas.microsoft.com/office/drawing/2014/main" id="{5FC2ED09-8F38-959A-1186-A1A618BBCE59}"/>
                </a:ext>
              </a:extLst>
            </p:cNvPr>
            <p:cNvSpPr txBox="1"/>
            <p:nvPr/>
          </p:nvSpPr>
          <p:spPr>
            <a:xfrm rot="5400">
              <a:off x="1865309" y="7118055"/>
              <a:ext cx="568569" cy="198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7.2 m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2" name="Picture 81" descr="A screen shot of a white board&#10;&#10;AI-generated content may be incorrect.">
              <a:extLst>
                <a:ext uri="{FF2B5EF4-FFF2-40B4-BE49-F238E27FC236}">
                  <a16:creationId xmlns:a16="http://schemas.microsoft.com/office/drawing/2014/main" id="{A33728AC-DA1B-AB64-8669-3C5360ED45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43"/>
            <a:stretch/>
          </p:blipFill>
          <p:spPr>
            <a:xfrm rot="10800000">
              <a:off x="1676851" y="8980424"/>
              <a:ext cx="805876" cy="838032"/>
            </a:xfrm>
            <a:prstGeom prst="rect">
              <a:avLst/>
            </a:prstGeom>
          </p:spPr>
        </p:pic>
        <p:pic>
          <p:nvPicPr>
            <p:cNvPr id="83" name="Picture 82" descr="A screen shot of a white board&#10;&#10;AI-generated content may be incorrect.">
              <a:extLst>
                <a:ext uri="{FF2B5EF4-FFF2-40B4-BE49-F238E27FC236}">
                  <a16:creationId xmlns:a16="http://schemas.microsoft.com/office/drawing/2014/main" id="{DBE42E23-A34F-F4A6-737B-28A53E8DE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43"/>
            <a:stretch/>
          </p:blipFill>
          <p:spPr>
            <a:xfrm>
              <a:off x="2333814" y="7268796"/>
              <a:ext cx="805875" cy="838031"/>
            </a:xfrm>
            <a:prstGeom prst="rect">
              <a:avLst/>
            </a:prstGeom>
          </p:spPr>
        </p:pic>
        <p:sp>
          <p:nvSpPr>
            <p:cNvPr id="84" name="Google Shape;219;p14">
              <a:extLst>
                <a:ext uri="{FF2B5EF4-FFF2-40B4-BE49-F238E27FC236}">
                  <a16:creationId xmlns:a16="http://schemas.microsoft.com/office/drawing/2014/main" id="{62CB4B2B-0BD1-32CD-A400-D5888886FAC2}"/>
                </a:ext>
              </a:extLst>
            </p:cNvPr>
            <p:cNvSpPr txBox="1"/>
            <p:nvPr/>
          </p:nvSpPr>
          <p:spPr>
            <a:xfrm>
              <a:off x="2572467" y="7622754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2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5" name="Picture 84" descr="A screen shot of a white board&#10;&#10;AI-generated content may be incorrect.">
              <a:extLst>
                <a:ext uri="{FF2B5EF4-FFF2-40B4-BE49-F238E27FC236}">
                  <a16:creationId xmlns:a16="http://schemas.microsoft.com/office/drawing/2014/main" id="{C9F0AD71-B79B-F78B-50B3-9F053CA167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43"/>
            <a:stretch/>
          </p:blipFill>
          <p:spPr>
            <a:xfrm rot="10800000">
              <a:off x="1013688" y="8972680"/>
              <a:ext cx="805876" cy="845776"/>
            </a:xfrm>
            <a:prstGeom prst="rect">
              <a:avLst/>
            </a:prstGeom>
          </p:spPr>
        </p:pic>
        <p:sp>
          <p:nvSpPr>
            <p:cNvPr id="86" name="Google Shape;257;g34b1dca1029_0_208">
              <a:extLst>
                <a:ext uri="{FF2B5EF4-FFF2-40B4-BE49-F238E27FC236}">
                  <a16:creationId xmlns:a16="http://schemas.microsoft.com/office/drawing/2014/main" id="{AC037558-A0A7-597E-8004-04A550126E82}"/>
                </a:ext>
              </a:extLst>
            </p:cNvPr>
            <p:cNvSpPr txBox="1"/>
            <p:nvPr/>
          </p:nvSpPr>
          <p:spPr>
            <a:xfrm rot="5400000">
              <a:off x="3758979" y="8498791"/>
              <a:ext cx="568569" cy="1989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3.6 m</a:t>
              </a:r>
              <a:endParaRPr sz="1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219;p14">
              <a:extLst>
                <a:ext uri="{FF2B5EF4-FFF2-40B4-BE49-F238E27FC236}">
                  <a16:creationId xmlns:a16="http://schemas.microsoft.com/office/drawing/2014/main" id="{695CB538-56D8-C5DB-92B6-336E1B5A6E2F}"/>
                </a:ext>
              </a:extLst>
            </p:cNvPr>
            <p:cNvSpPr txBox="1"/>
            <p:nvPr/>
          </p:nvSpPr>
          <p:spPr>
            <a:xfrm rot="16200000">
              <a:off x="364207" y="8182192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3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219;p14">
              <a:extLst>
                <a:ext uri="{FF2B5EF4-FFF2-40B4-BE49-F238E27FC236}">
                  <a16:creationId xmlns:a16="http://schemas.microsoft.com/office/drawing/2014/main" id="{81433329-4B2B-5564-44AD-BF2F008E42F0}"/>
                </a:ext>
              </a:extLst>
            </p:cNvPr>
            <p:cNvSpPr txBox="1"/>
            <p:nvPr/>
          </p:nvSpPr>
          <p:spPr>
            <a:xfrm rot="16200000">
              <a:off x="369315" y="8697767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4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219;p14">
              <a:extLst>
                <a:ext uri="{FF2B5EF4-FFF2-40B4-BE49-F238E27FC236}">
                  <a16:creationId xmlns:a16="http://schemas.microsoft.com/office/drawing/2014/main" id="{E301F4E3-E752-903A-8E29-2CEAA05F2D40}"/>
                </a:ext>
              </a:extLst>
            </p:cNvPr>
            <p:cNvSpPr txBox="1"/>
            <p:nvPr/>
          </p:nvSpPr>
          <p:spPr>
            <a:xfrm>
              <a:off x="1170840" y="9305327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1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219;p14">
              <a:extLst>
                <a:ext uri="{FF2B5EF4-FFF2-40B4-BE49-F238E27FC236}">
                  <a16:creationId xmlns:a16="http://schemas.microsoft.com/office/drawing/2014/main" id="{D3546F32-438C-7CD7-8F96-52730053F379}"/>
                </a:ext>
              </a:extLst>
            </p:cNvPr>
            <p:cNvSpPr txBox="1"/>
            <p:nvPr/>
          </p:nvSpPr>
          <p:spPr>
            <a:xfrm>
              <a:off x="2594227" y="9305032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5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219;p14">
              <a:extLst>
                <a:ext uri="{FF2B5EF4-FFF2-40B4-BE49-F238E27FC236}">
                  <a16:creationId xmlns:a16="http://schemas.microsoft.com/office/drawing/2014/main" id="{43FC4B7D-1EA9-789F-F04C-E0F56E89A576}"/>
                </a:ext>
              </a:extLst>
            </p:cNvPr>
            <p:cNvSpPr txBox="1"/>
            <p:nvPr/>
          </p:nvSpPr>
          <p:spPr>
            <a:xfrm>
              <a:off x="1907039" y="9292107"/>
              <a:ext cx="585945" cy="198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2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F30AE66-3A9F-4EFB-F1E7-745E53ADB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5838384"/>
              </p:ext>
            </p:extLst>
          </p:nvPr>
        </p:nvGraphicFramePr>
        <p:xfrm>
          <a:off x="152400" y="160925"/>
          <a:ext cx="6553200" cy="10334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3390559">
                  <a:extLst>
                    <a:ext uri="{9D8B030D-6E8A-4147-A177-3AD203B41FA5}">
                      <a16:colId xmlns:a16="http://schemas.microsoft.com/office/drawing/2014/main" val="1029741935"/>
                    </a:ext>
                  </a:extLst>
                </a:gridCol>
                <a:gridCol w="3162641">
                  <a:extLst>
                    <a:ext uri="{9D8B030D-6E8A-4147-A177-3AD203B41FA5}">
                      <a16:colId xmlns:a16="http://schemas.microsoft.com/office/drawing/2014/main" val="1191191742"/>
                    </a:ext>
                  </a:extLst>
                </a:gridCol>
              </a:tblGrid>
              <a:tr h="362919">
                <a:tc>
                  <a:txBody>
                    <a:bodyPr/>
                    <a:lstStyle/>
                    <a:p>
                      <a:pPr algn="l"/>
                      <a:r>
                        <a:rPr lang="en-US" sz="1400" b="1" kern="1200" cap="all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Household size (# people)</a:t>
                      </a:r>
                      <a:endParaRPr lang="en-GB" sz="1400" b="1" kern="1200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kern="1200" cap="all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size (m²)</a:t>
                      </a:r>
                      <a:endParaRPr lang="en-GB" sz="1400" b="1" kern="1200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68999540"/>
                  </a:ext>
                </a:extLst>
              </a:tr>
              <a:tr h="321461">
                <a:tc>
                  <a:txBody>
                    <a:bodyPr/>
                    <a:lstStyle/>
                    <a:p>
                      <a:pPr algn="ctr"/>
                      <a:r>
                        <a:rPr lang="en-US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endParaRPr lang="en-GB" sz="16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strike="noStrik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7.2x3.6= 26</a:t>
                      </a:r>
                      <a:r>
                        <a:rPr lang="en-US" sz="16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600" b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m²</a:t>
                      </a:r>
                      <a:endParaRPr lang="en-GB" sz="1600" b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60117506"/>
                  </a:ext>
                </a:extLst>
              </a:tr>
              <a:tr h="321461">
                <a:tc>
                  <a:txBody>
                    <a:bodyPr/>
                    <a:lstStyle/>
                    <a:p>
                      <a:pPr algn="ctr"/>
                      <a:r>
                        <a:rPr lang="en-US" sz="1600" b="1" strike="noStrike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600" b="1" strike="noStrike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7129173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AF7A93-49C5-C2CE-C2A7-6EC4567B80EE}"/>
              </a:ext>
            </a:extLst>
          </p:cNvPr>
          <p:cNvSpPr txBox="1"/>
          <p:nvPr/>
        </p:nvSpPr>
        <p:spPr>
          <a:xfrm>
            <a:off x="135276" y="9382358"/>
            <a:ext cx="5510357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Households are advised to choose door and window sizes and position based on their privacy and security needs. </a:t>
            </a: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70B7220D-E888-B714-F512-2A18F06DED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253795"/>
              </p:ext>
            </p:extLst>
          </p:nvPr>
        </p:nvGraphicFramePr>
        <p:xfrm>
          <a:off x="144127" y="5214273"/>
          <a:ext cx="6553197" cy="411726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1972540">
                  <a:extLst>
                    <a:ext uri="{9D8B030D-6E8A-4147-A177-3AD203B41FA5}">
                      <a16:colId xmlns:a16="http://schemas.microsoft.com/office/drawing/2014/main" val="406605047"/>
                    </a:ext>
                  </a:extLst>
                </a:gridCol>
                <a:gridCol w="2579139">
                  <a:extLst>
                    <a:ext uri="{9D8B030D-6E8A-4147-A177-3AD203B41FA5}">
                      <a16:colId xmlns:a16="http://schemas.microsoft.com/office/drawing/2014/main" val="1517818517"/>
                    </a:ext>
                  </a:extLst>
                </a:gridCol>
                <a:gridCol w="2001518">
                  <a:extLst>
                    <a:ext uri="{9D8B030D-6E8A-4147-A177-3AD203B41FA5}">
                      <a16:colId xmlns:a16="http://schemas.microsoft.com/office/drawing/2014/main" val="1220056983"/>
                    </a:ext>
                  </a:extLst>
                </a:gridCol>
              </a:tblGrid>
              <a:tr h="4951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 MATERIAL REQUIREMENTS </a:t>
                      </a:r>
                    </a:p>
                  </a:txBody>
                  <a:tcPr marL="159632" marR="159632" marT="159632" marB="159632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28613"/>
                  </a:ext>
                </a:extLst>
              </a:tr>
              <a:tr h="411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component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Timber quantity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Tarpaulin quantity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34964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Walls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Panels: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68,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Door: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Windows: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Securing wall tarp: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</a:p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Corner braces: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994418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Roof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Trussx7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Ridge: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truss braces: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Securing roof tarp: </a:t>
                      </a:r>
                      <a:r>
                        <a:rPr lang="en-US" sz="1200" b="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200" cap="none" spc="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17806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Floor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370613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Partition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18577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244292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1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nails:  2.5KG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159632" marR="159632" marT="159632" marB="1596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cap="none" spc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cap="none" spc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074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035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83BB50-8759-4781-3E3B-FC4595255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Milap Standard Wood Screws, 8MM x 35MM, 100 Pieces, Pack of 500 :  Amazon.in: Industrial &amp; Scientific">
            <a:extLst>
              <a:ext uri="{FF2B5EF4-FFF2-40B4-BE49-F238E27FC236}">
                <a16:creationId xmlns:a16="http://schemas.microsoft.com/office/drawing/2014/main" id="{E2BDCA89-CBC8-5221-D01E-87EE164AB8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400000">
            <a:off x="6140101" y="8461324"/>
            <a:ext cx="542124" cy="470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4" name="TextBox 1033">
            <a:extLst>
              <a:ext uri="{FF2B5EF4-FFF2-40B4-BE49-F238E27FC236}">
                <a16:creationId xmlns:a16="http://schemas.microsoft.com/office/drawing/2014/main" id="{FC3F915A-0CE3-D10C-F675-4B21F16724BD}"/>
              </a:ext>
            </a:extLst>
          </p:cNvPr>
          <p:cNvSpPr txBox="1"/>
          <p:nvPr/>
        </p:nvSpPr>
        <p:spPr>
          <a:xfrm>
            <a:off x="118769" y="7684891"/>
            <a:ext cx="2520971" cy="160043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HINGES 75MM </a:t>
            </a:r>
          </a:p>
          <a:p>
            <a:r>
              <a:rPr lang="en-US" sz="1400" dirty="0">
                <a:latin typeface="Calibri"/>
                <a:ea typeface="Calibri"/>
                <a:cs typeface="Calibri"/>
              </a:rPr>
              <a:t>Galvanized and rust resistant steel hinges </a:t>
            </a:r>
            <a:r>
              <a:rPr lang="en-GB" sz="1400" dirty="0">
                <a:latin typeface="Calibri"/>
                <a:ea typeface="Calibri"/>
                <a:cs typeface="Calibri"/>
              </a:rPr>
              <a:t>suitable for timber window and door shutters. Hinges to be fixed with appropriate screws. (2 pairs for windows, 1 pair for door).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6" name="Google Shape;65;g33a6f523f4b_13_6">
            <a:extLst>
              <a:ext uri="{FF2B5EF4-FFF2-40B4-BE49-F238E27FC236}">
                <a16:creationId xmlns:a16="http://schemas.microsoft.com/office/drawing/2014/main" id="{FED88A68-21B8-67A9-2CD8-C06967D98AAD}"/>
              </a:ext>
            </a:extLst>
          </p:cNvPr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973149" y="1223723"/>
            <a:ext cx="844230" cy="47396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368;p16">
            <a:extLst>
              <a:ext uri="{FF2B5EF4-FFF2-40B4-BE49-F238E27FC236}">
                <a16:creationId xmlns:a16="http://schemas.microsoft.com/office/drawing/2014/main" id="{99B86546-BB6A-5D11-63BB-34C053FD51A3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Page </a:t>
            </a:r>
            <a:fld id="{00000000-1234-1234-1234-123412341234}" type="slidenum"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ctr"/>
              <a:t>2</a:t>
            </a:fld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endParaRPr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Google Shape;66;g33a6f523f4b_13_6">
            <a:extLst>
              <a:ext uri="{FF2B5EF4-FFF2-40B4-BE49-F238E27FC236}">
                <a16:creationId xmlns:a16="http://schemas.microsoft.com/office/drawing/2014/main" id="{CCF75B66-C05B-641A-9579-5361A62A6EE4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91634" y="1092005"/>
            <a:ext cx="834674" cy="484223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02A08B3-ADFA-0D1F-54AF-7F8079742374}"/>
              </a:ext>
            </a:extLst>
          </p:cNvPr>
          <p:cNvSpPr txBox="1"/>
          <p:nvPr/>
        </p:nvSpPr>
        <p:spPr>
          <a:xfrm>
            <a:off x="127519" y="469131"/>
            <a:ext cx="230995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TIMBER BATTEN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Structural timber sections (5x 2.5cm x 2.4 m) rectangular shaped high quality free of knots-minimum density: 370 KG/cubic meter - untreated. C16 or C24 graded timber.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339ADAD-E8C7-DD0C-4802-FBF0E8086094}"/>
              </a:ext>
            </a:extLst>
          </p:cNvPr>
          <p:cNvCxnSpPr>
            <a:cxnSpLocks/>
          </p:cNvCxnSpPr>
          <p:nvPr/>
        </p:nvCxnSpPr>
        <p:spPr>
          <a:xfrm>
            <a:off x="193154" y="739352"/>
            <a:ext cx="303315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" name="Google Shape;71;g33a6f523f4b_13_6">
            <a:extLst>
              <a:ext uri="{FF2B5EF4-FFF2-40B4-BE49-F238E27FC236}">
                <a16:creationId xmlns:a16="http://schemas.microsoft.com/office/drawing/2014/main" id="{DC8DD600-EADB-4D55-069D-74A130C219A3}"/>
              </a:ext>
            </a:extLst>
          </p:cNvPr>
          <p:cNvSpPr txBox="1">
            <a:spLocks/>
          </p:cNvSpPr>
          <p:nvPr/>
        </p:nvSpPr>
        <p:spPr>
          <a:xfrm>
            <a:off x="415429" y="-197715"/>
            <a:ext cx="6070153" cy="651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2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Emergency Shelter Kit – Essential Components </a:t>
            </a:r>
            <a:endParaRPr lang="en-US" sz="220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3" name="Google Shape;64;g33a6f523f4b_13_6">
            <a:extLst>
              <a:ext uri="{FF2B5EF4-FFF2-40B4-BE49-F238E27FC236}">
                <a16:creationId xmlns:a16="http://schemas.microsoft.com/office/drawing/2014/main" id="{F9EA11A8-7CCD-6DA8-AF00-EBFC0DF6482A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78173" y="2689848"/>
            <a:ext cx="791811" cy="546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67;g33a6f523f4b_13_6">
            <a:extLst>
              <a:ext uri="{FF2B5EF4-FFF2-40B4-BE49-F238E27FC236}">
                <a16:creationId xmlns:a16="http://schemas.microsoft.com/office/drawing/2014/main" id="{67EE95CB-503A-6C3C-151F-B09617026EEE}"/>
              </a:ext>
            </a:extLst>
          </p:cNvPr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6030755" y="5147836"/>
            <a:ext cx="825674" cy="30707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C63B4C4-F508-612E-D58A-C7A6DA05A1F6}"/>
              </a:ext>
            </a:extLst>
          </p:cNvPr>
          <p:cNvSpPr txBox="1"/>
          <p:nvPr/>
        </p:nvSpPr>
        <p:spPr>
          <a:xfrm>
            <a:off x="3677431" y="469980"/>
            <a:ext cx="2313432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TARPAULINS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Tarpaulin sheet UNHCR/IFRC standard specs: standard size (4x6m); Woven high‐density polyethylene (HDPE) fabric laminated on both sides with low-density polyethylene (LDPE) coating White </a:t>
            </a:r>
            <a:r>
              <a:rPr lang="en-GB" sz="14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color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used for structure, 1 for flooring, 1 for internal partition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954D52-1821-20E9-1ADE-D8749A616DD3}"/>
              </a:ext>
            </a:extLst>
          </p:cNvPr>
          <p:cNvSpPr txBox="1"/>
          <p:nvPr/>
        </p:nvSpPr>
        <p:spPr>
          <a:xfrm>
            <a:off x="6220044" y="465738"/>
            <a:ext cx="6262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 PCS</a:t>
            </a:r>
            <a:endParaRPr lang="en-GB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4627434-E6E4-833B-97BD-23855448D30D}"/>
              </a:ext>
            </a:extLst>
          </p:cNvPr>
          <p:cNvSpPr txBox="1"/>
          <p:nvPr/>
        </p:nvSpPr>
        <p:spPr>
          <a:xfrm>
            <a:off x="114894" y="2310749"/>
            <a:ext cx="24837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NAILS 50mm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Hot galvanised iron, for wood, 5cm (2'') Used for structural joints and fixing cover-battens.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7D35DF3-9A55-6337-2AE5-9A17F5D3B61D}"/>
              </a:ext>
            </a:extLst>
          </p:cNvPr>
          <p:cNvSpPr txBox="1"/>
          <p:nvPr/>
        </p:nvSpPr>
        <p:spPr>
          <a:xfrm>
            <a:off x="2803170" y="2310749"/>
            <a:ext cx="57738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KG</a:t>
            </a:r>
            <a:endParaRPr lang="en-GB" sz="140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98F0504-5CA1-4F25-BF56-82285BAFD4CA}"/>
              </a:ext>
            </a:extLst>
          </p:cNvPr>
          <p:cNvSpPr txBox="1"/>
          <p:nvPr/>
        </p:nvSpPr>
        <p:spPr>
          <a:xfrm>
            <a:off x="3647772" y="4511900"/>
            <a:ext cx="2478023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HAND SAW</a:t>
            </a: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All-Purpose. Blade length of 500mm and an overall length of approx. 640mm. 8 or 9 TPI (teeth per inch), hardpoint teeth from tempered and hardened steel. Unbreakable handle and good saw blade.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A13FFFB-8DF5-04C4-E9D7-FE8D374F239F}"/>
              </a:ext>
            </a:extLst>
          </p:cNvPr>
          <p:cNvSpPr txBox="1"/>
          <p:nvPr/>
        </p:nvSpPr>
        <p:spPr>
          <a:xfrm>
            <a:off x="154409" y="6448294"/>
            <a:ext cx="2478022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MEASURING TAPE</a:t>
            </a:r>
            <a:endParaRPr lang="en-US" dirty="0"/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 meters, graduated in centimetres.</a:t>
            </a:r>
            <a:endParaRPr lang="en-GB" sz="1400" b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4B5C917-6799-D312-4D18-A72B76501D37}"/>
              </a:ext>
            </a:extLst>
          </p:cNvPr>
          <p:cNvSpPr txBox="1"/>
          <p:nvPr/>
        </p:nvSpPr>
        <p:spPr>
          <a:xfrm>
            <a:off x="6224520" y="4470215"/>
            <a:ext cx="1079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PCS</a:t>
            </a:r>
            <a:endParaRPr lang="en-GB" sz="140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51750C3-2DF9-901D-0812-AD59A50FD0AE}"/>
              </a:ext>
            </a:extLst>
          </p:cNvPr>
          <p:cNvSpPr txBox="1"/>
          <p:nvPr/>
        </p:nvSpPr>
        <p:spPr>
          <a:xfrm>
            <a:off x="2635079" y="7644448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 PAIRS</a:t>
            </a:r>
            <a:endParaRPr lang="en-GB" sz="1400"/>
          </a:p>
        </p:txBody>
      </p:sp>
      <p:pic>
        <p:nvPicPr>
          <p:cNvPr id="36" name="Google Shape;61;g33a6f523f4b_13_6">
            <a:extLst>
              <a:ext uri="{FF2B5EF4-FFF2-40B4-BE49-F238E27FC236}">
                <a16:creationId xmlns:a16="http://schemas.microsoft.com/office/drawing/2014/main" id="{0C3EC78E-388F-6009-0C12-99D9B080A366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40" b="-1729"/>
          <a:stretch/>
        </p:blipFill>
        <p:spPr>
          <a:xfrm rot="20593296">
            <a:off x="6198942" y="3457365"/>
            <a:ext cx="494593" cy="4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60D68BE-6869-DCE3-8665-94E6031260AF}"/>
              </a:ext>
            </a:extLst>
          </p:cNvPr>
          <p:cNvSpPr txBox="1"/>
          <p:nvPr/>
        </p:nvSpPr>
        <p:spPr>
          <a:xfrm>
            <a:off x="3677431" y="3079202"/>
            <a:ext cx="2539688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CLAW HAMMER</a:t>
            </a:r>
          </a:p>
          <a:p>
            <a:pPr lvl="0">
              <a:buNone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Claw Hammer - Weight: 0.45 kg. Fiberglass/metal handle, unbreakable. Head in forged steel. Good quality.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75B04B-00FE-956A-2E8D-F597DF422465}"/>
              </a:ext>
            </a:extLst>
          </p:cNvPr>
          <p:cNvSpPr txBox="1"/>
          <p:nvPr/>
        </p:nvSpPr>
        <p:spPr>
          <a:xfrm>
            <a:off x="6218809" y="3054956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CAD74451-31F8-BAA7-A8F5-83C991967B7F}"/>
              </a:ext>
            </a:extLst>
          </p:cNvPr>
          <p:cNvCxnSpPr>
            <a:cxnSpLocks/>
          </p:cNvCxnSpPr>
          <p:nvPr/>
        </p:nvCxnSpPr>
        <p:spPr>
          <a:xfrm>
            <a:off x="3704056" y="3319352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7B4E37D-366D-1ABB-A9CB-94C706B94A0E}"/>
              </a:ext>
            </a:extLst>
          </p:cNvPr>
          <p:cNvCxnSpPr>
            <a:cxnSpLocks/>
          </p:cNvCxnSpPr>
          <p:nvPr/>
        </p:nvCxnSpPr>
        <p:spPr>
          <a:xfrm>
            <a:off x="3696570" y="4761312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B0929376-3CA4-D908-4D71-D0F40B6A7DD0}"/>
              </a:ext>
            </a:extLst>
          </p:cNvPr>
          <p:cNvSpPr txBox="1"/>
          <p:nvPr/>
        </p:nvSpPr>
        <p:spPr>
          <a:xfrm>
            <a:off x="2621232" y="467873"/>
            <a:ext cx="9865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94  PCS</a:t>
            </a:r>
            <a:endParaRPr lang="en-GB" sz="1400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FDC11AEA-D3B6-850D-EDFF-7EBE2D02B4D2}"/>
              </a:ext>
            </a:extLst>
          </p:cNvPr>
          <p:cNvCxnSpPr>
            <a:cxnSpLocks/>
          </p:cNvCxnSpPr>
          <p:nvPr/>
        </p:nvCxnSpPr>
        <p:spPr>
          <a:xfrm>
            <a:off x="200186" y="2579176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E227528-D2BF-CB0C-696C-0F1023475C78}"/>
              </a:ext>
            </a:extLst>
          </p:cNvPr>
          <p:cNvSpPr txBox="1"/>
          <p:nvPr/>
        </p:nvSpPr>
        <p:spPr>
          <a:xfrm>
            <a:off x="104041" y="3489006"/>
            <a:ext cx="261804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ROPE 6mm</a:t>
            </a:r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Polypropylene, diam. 6mm,minimum 3 strands, twisted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4CFE035-4E81-1FAE-5F23-1C4E6CE33405}"/>
              </a:ext>
            </a:extLst>
          </p:cNvPr>
          <p:cNvSpPr txBox="1"/>
          <p:nvPr/>
        </p:nvSpPr>
        <p:spPr>
          <a:xfrm>
            <a:off x="2787445" y="3479696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</a:t>
            </a:r>
            <a:endParaRPr lang="en-GB" sz="1400"/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CA57B5DF-C793-3A1B-E14D-BC880A48E42B}"/>
              </a:ext>
            </a:extLst>
          </p:cNvPr>
          <p:cNvCxnSpPr>
            <a:cxnSpLocks/>
          </p:cNvCxnSpPr>
          <p:nvPr/>
        </p:nvCxnSpPr>
        <p:spPr>
          <a:xfrm>
            <a:off x="190500" y="3727848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>
            <a:extLst>
              <a:ext uri="{FF2B5EF4-FFF2-40B4-BE49-F238E27FC236}">
                <a16:creationId xmlns:a16="http://schemas.microsoft.com/office/drawing/2014/main" id="{5CF6CF5F-3C35-DE4D-DB3B-0712D2AEEA32}"/>
              </a:ext>
            </a:extLst>
          </p:cNvPr>
          <p:cNvCxnSpPr>
            <a:cxnSpLocks/>
          </p:cNvCxnSpPr>
          <p:nvPr/>
        </p:nvCxnSpPr>
        <p:spPr>
          <a:xfrm>
            <a:off x="196540" y="6726739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25" name="TextBox 1024">
            <a:extLst>
              <a:ext uri="{FF2B5EF4-FFF2-40B4-BE49-F238E27FC236}">
                <a16:creationId xmlns:a16="http://schemas.microsoft.com/office/drawing/2014/main" id="{31C58BC2-ACE2-A7AB-C954-5ADA34EC40FC}"/>
              </a:ext>
            </a:extLst>
          </p:cNvPr>
          <p:cNvSpPr txBox="1"/>
          <p:nvPr/>
        </p:nvSpPr>
        <p:spPr>
          <a:xfrm>
            <a:off x="3660574" y="6475124"/>
            <a:ext cx="2478022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SCALPEL*</a:t>
            </a:r>
            <a:endParaRPr lang="en-US" dirty="0"/>
          </a:p>
          <a:p>
            <a:r>
              <a:rPr lang="en-GB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cutting scalpel with blades , suitable for light and medium work. Easy to use</a:t>
            </a:r>
          </a:p>
        </p:txBody>
      </p:sp>
      <p:sp>
        <p:nvSpPr>
          <p:cNvPr id="1026" name="TextBox 1025">
            <a:extLst>
              <a:ext uri="{FF2B5EF4-FFF2-40B4-BE49-F238E27FC236}">
                <a16:creationId xmlns:a16="http://schemas.microsoft.com/office/drawing/2014/main" id="{85419EB2-C192-5195-0020-402E5EA5805C}"/>
              </a:ext>
            </a:extLst>
          </p:cNvPr>
          <p:cNvSpPr txBox="1"/>
          <p:nvPr/>
        </p:nvSpPr>
        <p:spPr>
          <a:xfrm>
            <a:off x="6228311" y="6461276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cxnSp>
        <p:nvCxnSpPr>
          <p:cNvPr id="1027" name="Straight Connector 1026">
            <a:extLst>
              <a:ext uri="{FF2B5EF4-FFF2-40B4-BE49-F238E27FC236}">
                <a16:creationId xmlns:a16="http://schemas.microsoft.com/office/drawing/2014/main" id="{B64CC67C-6644-0529-97B5-0644A93AC7F0}"/>
              </a:ext>
            </a:extLst>
          </p:cNvPr>
          <p:cNvCxnSpPr>
            <a:cxnSpLocks/>
          </p:cNvCxnSpPr>
          <p:nvPr/>
        </p:nvCxnSpPr>
        <p:spPr>
          <a:xfrm>
            <a:off x="3717090" y="6727488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1" name="TextBox 1030">
            <a:extLst>
              <a:ext uri="{FF2B5EF4-FFF2-40B4-BE49-F238E27FC236}">
                <a16:creationId xmlns:a16="http://schemas.microsoft.com/office/drawing/2014/main" id="{C22A3B17-288D-02F5-8454-A8ABEAFB5C6A}"/>
              </a:ext>
            </a:extLst>
          </p:cNvPr>
          <p:cNvSpPr txBox="1"/>
          <p:nvPr/>
        </p:nvSpPr>
        <p:spPr>
          <a:xfrm>
            <a:off x="59487" y="9400101"/>
            <a:ext cx="5579313" cy="49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*Note: It is recommended that items such as scalpel, for which approvals are uncertain should be palletized separately</a:t>
            </a:r>
          </a:p>
        </p:txBody>
      </p:sp>
      <p:cxnSp>
        <p:nvCxnSpPr>
          <p:cNvPr id="1035" name="Straight Connector 1034">
            <a:extLst>
              <a:ext uri="{FF2B5EF4-FFF2-40B4-BE49-F238E27FC236}">
                <a16:creationId xmlns:a16="http://schemas.microsoft.com/office/drawing/2014/main" id="{88D06C60-21C6-349D-8ADE-7772484953E5}"/>
              </a:ext>
            </a:extLst>
          </p:cNvPr>
          <p:cNvCxnSpPr>
            <a:cxnSpLocks/>
          </p:cNvCxnSpPr>
          <p:nvPr/>
        </p:nvCxnSpPr>
        <p:spPr>
          <a:xfrm>
            <a:off x="210515" y="7936433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7" name="TextBox 1036">
            <a:extLst>
              <a:ext uri="{FF2B5EF4-FFF2-40B4-BE49-F238E27FC236}">
                <a16:creationId xmlns:a16="http://schemas.microsoft.com/office/drawing/2014/main" id="{019CB07B-EDDD-0511-5F6F-E84FBC46A2EE}"/>
              </a:ext>
            </a:extLst>
          </p:cNvPr>
          <p:cNvSpPr txBox="1"/>
          <p:nvPr/>
        </p:nvSpPr>
        <p:spPr>
          <a:xfrm>
            <a:off x="3680964" y="7686868"/>
            <a:ext cx="2381820" cy="18158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SCREWS</a:t>
            </a:r>
          </a:p>
          <a:p>
            <a:r>
              <a:rPr lang="en-US" sz="1400" dirty="0">
                <a:latin typeface="Calibri"/>
                <a:ea typeface="Calibri"/>
                <a:cs typeface="Calibri"/>
              </a:rPr>
              <a:t>Galvanized wood screws, 35mm length, for securing hinges to timber frames. Screws to match hinge type.</a:t>
            </a:r>
          </a:p>
          <a:p>
            <a:r>
              <a:rPr lang="en-US" sz="1400" dirty="0">
                <a:latin typeface="Calibri"/>
                <a:ea typeface="Calibri"/>
                <a:cs typeface="Calibri"/>
              </a:rPr>
              <a:t>NB: </a:t>
            </a:r>
            <a:r>
              <a:rPr lang="en-GB" sz="1400" dirty="0">
                <a:latin typeface="Calibri"/>
                <a:ea typeface="Calibri"/>
                <a:cs typeface="Calibri"/>
              </a:rPr>
              <a:t>Hinges may come pre-packaged with their own screws</a:t>
            </a:r>
            <a:endParaRPr lang="en-GB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Google Shape;62;g33a6f523f4b_13_6">
            <a:extLst>
              <a:ext uri="{FF2B5EF4-FFF2-40B4-BE49-F238E27FC236}">
                <a16:creationId xmlns:a16="http://schemas.microsoft.com/office/drawing/2014/main" id="{9C92F5C7-3329-4E0C-EF78-1B5C29543311}"/>
              </a:ext>
            </a:extLst>
          </p:cNvPr>
          <p:cNvPicPr preferRelativeResize="0"/>
          <p:nvPr/>
        </p:nvPicPr>
        <p:blipFill rotWithShape="1"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56390" y="6825177"/>
            <a:ext cx="917248" cy="57668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5B193A-AA19-7134-7E49-D7A1498A2508}"/>
              </a:ext>
            </a:extLst>
          </p:cNvPr>
          <p:cNvSpPr txBox="1"/>
          <p:nvPr/>
        </p:nvSpPr>
        <p:spPr>
          <a:xfrm>
            <a:off x="2735127" y="6444305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A27191-CC51-7029-D381-A864182DD8A2}"/>
              </a:ext>
            </a:extLst>
          </p:cNvPr>
          <p:cNvSpPr txBox="1"/>
          <p:nvPr/>
        </p:nvSpPr>
        <p:spPr>
          <a:xfrm>
            <a:off x="6134858" y="7667289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PCS</a:t>
            </a:r>
            <a:endParaRPr lang="en-GB" sz="140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BC9485-9A52-5C02-FB80-BC12C9E91744}"/>
              </a:ext>
            </a:extLst>
          </p:cNvPr>
          <p:cNvCxnSpPr>
            <a:cxnSpLocks/>
          </p:cNvCxnSpPr>
          <p:nvPr/>
        </p:nvCxnSpPr>
        <p:spPr>
          <a:xfrm>
            <a:off x="3717474" y="7946375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8" name="Picture 4" descr="INGCO Multi-Purpose Retractable Box Cutter Utility Knife With 3 18mm  Snap-Off Stainless Steel SK5 Blades, Auto Lock, and Round Push Button;  Perfect for Office and Home Use,Yellow,HKNS16538 : Buy Online at Best">
            <a:extLst>
              <a:ext uri="{FF2B5EF4-FFF2-40B4-BE49-F238E27FC236}">
                <a16:creationId xmlns:a16="http://schemas.microsoft.com/office/drawing/2014/main" id="{09E662D7-9B5D-7E33-17A6-A763F52A31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9301450" flipV="1">
            <a:off x="5887181" y="7032298"/>
            <a:ext cx="1047965" cy="239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F434DBE-5275-1C5D-03F4-720B0E7D2480}"/>
              </a:ext>
            </a:extLst>
          </p:cNvPr>
          <p:cNvCxnSpPr>
            <a:cxnSpLocks/>
          </p:cNvCxnSpPr>
          <p:nvPr/>
        </p:nvCxnSpPr>
        <p:spPr>
          <a:xfrm>
            <a:off x="3745966" y="737910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CC92E31A-3827-54D8-1472-35D045D06048}"/>
              </a:ext>
            </a:extLst>
          </p:cNvPr>
          <p:cNvSpPr txBox="1"/>
          <p:nvPr/>
        </p:nvSpPr>
        <p:spPr>
          <a:xfrm>
            <a:off x="127518" y="4500231"/>
            <a:ext cx="222592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SHOVEL</a:t>
            </a:r>
            <a:endParaRPr lang="en-GB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None/>
            </a:pPr>
            <a:r>
              <a:rPr lang="en-GB" sz="1400">
                <a:solidFill>
                  <a:srgbClr val="000000"/>
                </a:solidFill>
              </a:rPr>
              <a:t>Head with sharpened tip in forged steel which is tempered and hardened. Supplied with a handle. Total length: 100 to 110 cm.(good quality)</a:t>
            </a:r>
            <a:endParaRPr lang="en-US" sz="14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F3F038C-66A8-241E-36C2-59AF23F932A3}"/>
              </a:ext>
            </a:extLst>
          </p:cNvPr>
          <p:cNvCxnSpPr>
            <a:cxnSpLocks/>
          </p:cNvCxnSpPr>
          <p:nvPr/>
        </p:nvCxnSpPr>
        <p:spPr>
          <a:xfrm>
            <a:off x="193154" y="4770452"/>
            <a:ext cx="303580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B4669F37-5EE7-82A4-0A06-2D74529E727D}"/>
              </a:ext>
            </a:extLst>
          </p:cNvPr>
          <p:cNvSpPr txBox="1"/>
          <p:nvPr/>
        </p:nvSpPr>
        <p:spPr>
          <a:xfrm>
            <a:off x="2720973" y="4498973"/>
            <a:ext cx="6262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pic>
        <p:nvPicPr>
          <p:cNvPr id="54" name="Picture 8" descr="Shovel, Round-Point">
            <a:extLst>
              <a:ext uri="{FF2B5EF4-FFF2-40B4-BE49-F238E27FC236}">
                <a16:creationId xmlns:a16="http://schemas.microsoft.com/office/drawing/2014/main" id="{B2D84749-2A72-043C-C42D-2F8F2B56C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3447" y="5345297"/>
            <a:ext cx="975897" cy="40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39D861A4-57C3-EBEB-29E1-A73B4ECAE7DC}"/>
              </a:ext>
            </a:extLst>
          </p:cNvPr>
          <p:cNvCxnSpPr>
            <a:cxnSpLocks/>
          </p:cNvCxnSpPr>
          <p:nvPr/>
        </p:nvCxnSpPr>
        <p:spPr>
          <a:xfrm>
            <a:off x="193154" y="4770452"/>
            <a:ext cx="3033154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Aexit 6.5 cm x 4.3 cm door fittings &amp; locks silver tone folding small next  to cabinet door hinge door hinges hardware 2 pieces : Amazon.de: DIY &amp; Tools">
            <a:extLst>
              <a:ext uri="{FF2B5EF4-FFF2-40B4-BE49-F238E27FC236}">
                <a16:creationId xmlns:a16="http://schemas.microsoft.com/office/drawing/2014/main" id="{C7A8D515-CAA4-B5A6-BB58-4D6981D369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5341" l="0" r="98313">
                        <a14:foregroundMark x1="38344" y1="88351" x2="55215" y2="95161"/>
                        <a14:foregroundMark x1="29601" y1="81183" x2="30982" y2="85125"/>
                        <a14:foregroundMark x1="33129" y1="85125" x2="37730" y2="89247"/>
                        <a14:foregroundMark x1="91871" y1="27957" x2="88344" y2="32616"/>
                        <a14:foregroundMark x1="98160" y1="25806" x2="98466" y2="24373"/>
                        <a14:foregroundMark x1="38037" y1="89068" x2="46472" y2="953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00544" y="8263971"/>
            <a:ext cx="867137" cy="741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oogle Shape;63;g33a6f523f4b_13_6">
            <a:extLst>
              <a:ext uri="{FF2B5EF4-FFF2-40B4-BE49-F238E27FC236}">
                <a16:creationId xmlns:a16="http://schemas.microsoft.com/office/drawing/2014/main" id="{20FCD8C9-1903-AAFC-33C7-3AAAD578F65A}"/>
              </a:ext>
            </a:extLst>
          </p:cNvPr>
          <p:cNvPicPr preferRelativeResize="0"/>
          <p:nvPr/>
        </p:nvPicPr>
        <p:blipFill rotWithShape="1"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78160" y="3822760"/>
            <a:ext cx="623633" cy="482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605844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3FA45-A350-660C-17B9-8451A80CC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stales Para Arena Woven Bag White S, FUNSUEI 40 Pack 18 X 30 Inches Woven  Polypropylene Sandbags With 20 M Ties Empty Sandbags Earth Bags For Flood  Protection Building Feed Bags">
            <a:extLst>
              <a:ext uri="{FF2B5EF4-FFF2-40B4-BE49-F238E27FC236}">
                <a16:creationId xmlns:a16="http://schemas.microsoft.com/office/drawing/2014/main" id="{76C4C211-4711-C7B4-A453-528A06FD3B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5370"/>
          <a:stretch>
            <a:fillRect/>
          </a:stretch>
        </p:blipFill>
        <p:spPr bwMode="auto">
          <a:xfrm>
            <a:off x="2694050" y="5572483"/>
            <a:ext cx="669593" cy="105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368;p16">
            <a:extLst>
              <a:ext uri="{FF2B5EF4-FFF2-40B4-BE49-F238E27FC236}">
                <a16:creationId xmlns:a16="http://schemas.microsoft.com/office/drawing/2014/main" id="{45FD1378-443D-CD6A-8786-FF30E4999CA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Page </a:t>
            </a:r>
            <a:fld id="{00000000-1234-1234-1234-123412341234}" type="slidenum"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ctr"/>
              <a:t>3</a:t>
            </a:fld>
            <a:r>
              <a:rPr lang="en-GB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endParaRPr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Google Shape;71;g33a6f523f4b_13_6">
            <a:extLst>
              <a:ext uri="{FF2B5EF4-FFF2-40B4-BE49-F238E27FC236}">
                <a16:creationId xmlns:a16="http://schemas.microsoft.com/office/drawing/2014/main" id="{1CF25108-DED5-D58A-D4F6-AC2430F742AF}"/>
              </a:ext>
            </a:extLst>
          </p:cNvPr>
          <p:cNvSpPr txBox="1">
            <a:spLocks/>
          </p:cNvSpPr>
          <p:nvPr/>
        </p:nvSpPr>
        <p:spPr>
          <a:xfrm>
            <a:off x="415429" y="-197715"/>
            <a:ext cx="6070153" cy="65131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00075" tIns="50025" rIns="100075" bIns="50025" rtlCol="0" anchor="b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sz="2200" b="1" dirty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Emergency Shelter Kit – Maintenance Components </a:t>
            </a:r>
            <a:endParaRPr lang="en-US" sz="2200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3123945-6632-84A7-BDFA-A4296A036187}"/>
              </a:ext>
            </a:extLst>
          </p:cNvPr>
          <p:cNvSpPr txBox="1"/>
          <p:nvPr/>
        </p:nvSpPr>
        <p:spPr>
          <a:xfrm>
            <a:off x="3677432" y="814501"/>
            <a:ext cx="22176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PLIERS</a:t>
            </a:r>
          </a:p>
          <a:p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Combination pliers 150mm, 34mm jaw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A8C2AA-0C33-1349-5C1B-470D3934A904}"/>
              </a:ext>
            </a:extLst>
          </p:cNvPr>
          <p:cNvSpPr txBox="1"/>
          <p:nvPr/>
        </p:nvSpPr>
        <p:spPr>
          <a:xfrm>
            <a:off x="6173642" y="814595"/>
            <a:ext cx="6262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F87E016-1499-37BA-24F7-7FD8EDB06770}"/>
              </a:ext>
            </a:extLst>
          </p:cNvPr>
          <p:cNvSpPr txBox="1"/>
          <p:nvPr/>
        </p:nvSpPr>
        <p:spPr>
          <a:xfrm>
            <a:off x="3676238" y="5264972"/>
            <a:ext cx="24837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TIE WIRE</a:t>
            </a:r>
          </a:p>
          <a:p>
            <a:pPr lvl="0">
              <a:buNone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Galvanised, diam. 1.5 mm, roll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0262ACA-0F77-0F93-4C32-FB69B921D247}"/>
              </a:ext>
            </a:extLst>
          </p:cNvPr>
          <p:cNvSpPr txBox="1"/>
          <p:nvPr/>
        </p:nvSpPr>
        <p:spPr>
          <a:xfrm>
            <a:off x="6142156" y="5244128"/>
            <a:ext cx="682036" cy="3099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ROLL</a:t>
            </a:r>
            <a:endParaRPr lang="en-GB" sz="14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EB00346-37D3-196E-2DFF-0DE548E74B58}"/>
              </a:ext>
            </a:extLst>
          </p:cNvPr>
          <p:cNvSpPr txBox="1"/>
          <p:nvPr/>
        </p:nvSpPr>
        <p:spPr>
          <a:xfrm>
            <a:off x="98752" y="2362848"/>
            <a:ext cx="2618046" cy="95410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PLASTIC FILM</a:t>
            </a:r>
          </a:p>
          <a:p>
            <a:pPr lvl="0">
              <a:buNone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Plastic film 0.3mm thick, up to 50 sqm per shelter. Minimum width 4m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11C6A60-7DDC-2863-5D6B-B5AF3B60A775}"/>
              </a:ext>
            </a:extLst>
          </p:cNvPr>
          <p:cNvSpPr txBox="1"/>
          <p:nvPr/>
        </p:nvSpPr>
        <p:spPr>
          <a:xfrm>
            <a:off x="2679954" y="2364978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 M²</a:t>
            </a:r>
            <a:endParaRPr lang="en-GB" sz="140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12889CC-D6BA-4FF4-20BE-75FCA9ED31D9}"/>
              </a:ext>
            </a:extLst>
          </p:cNvPr>
          <p:cNvSpPr txBox="1"/>
          <p:nvPr/>
        </p:nvSpPr>
        <p:spPr>
          <a:xfrm>
            <a:off x="3677432" y="2336995"/>
            <a:ext cx="2311618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BAG</a:t>
            </a:r>
          </a:p>
          <a:p>
            <a:pPr lvl="0">
              <a:buNone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Heavy water-resistant cotton canvas. Strong webbing handles and heavy-duty nylon zip for distribution of the items 50kg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07B34F-E9CB-F6B5-E225-7BE0802FFBAD}"/>
              </a:ext>
            </a:extLst>
          </p:cNvPr>
          <p:cNvSpPr txBox="1"/>
          <p:nvPr/>
        </p:nvSpPr>
        <p:spPr>
          <a:xfrm>
            <a:off x="6187606" y="2337812"/>
            <a:ext cx="8227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/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FE9FF782-8E7A-4FA0-4FEA-30749ADF3562}"/>
              </a:ext>
            </a:extLst>
          </p:cNvPr>
          <p:cNvCxnSpPr>
            <a:cxnSpLocks/>
          </p:cNvCxnSpPr>
          <p:nvPr/>
        </p:nvCxnSpPr>
        <p:spPr>
          <a:xfrm>
            <a:off x="3743975" y="1082136"/>
            <a:ext cx="2961625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8FF71A-BEC3-7DA9-DC2B-F8F43DDE63A6}"/>
              </a:ext>
            </a:extLst>
          </p:cNvPr>
          <p:cNvCxnSpPr>
            <a:cxnSpLocks/>
          </p:cNvCxnSpPr>
          <p:nvPr/>
        </p:nvCxnSpPr>
        <p:spPr>
          <a:xfrm>
            <a:off x="3743975" y="2614390"/>
            <a:ext cx="29626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C6B376B-BC8F-C709-5FF1-AE1C59DEA5DB}"/>
              </a:ext>
            </a:extLst>
          </p:cNvPr>
          <p:cNvCxnSpPr>
            <a:cxnSpLocks/>
          </p:cNvCxnSpPr>
          <p:nvPr/>
        </p:nvCxnSpPr>
        <p:spPr>
          <a:xfrm>
            <a:off x="190498" y="2614390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6A05911-5CDE-517D-AEB8-A7E0D8CE5DE9}"/>
              </a:ext>
            </a:extLst>
          </p:cNvPr>
          <p:cNvCxnSpPr>
            <a:cxnSpLocks/>
          </p:cNvCxnSpPr>
          <p:nvPr/>
        </p:nvCxnSpPr>
        <p:spPr>
          <a:xfrm>
            <a:off x="3743975" y="5521500"/>
            <a:ext cx="29626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6" name="Picture 14" descr="12mm Steel Core Wire Rope at ₹ 105/meter | Steel Wire Rope in Mumbai | ID:  17518074348">
            <a:extLst>
              <a:ext uri="{FF2B5EF4-FFF2-40B4-BE49-F238E27FC236}">
                <a16:creationId xmlns:a16="http://schemas.microsoft.com/office/drawing/2014/main" id="{9DEE5113-C23A-12F2-3FC6-536C7A1FF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06734" y="5613183"/>
            <a:ext cx="598865" cy="598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 descr="A close-up of a needle&#10;&#10;AI-generated content may be incorrect.">
            <a:extLst>
              <a:ext uri="{FF2B5EF4-FFF2-40B4-BE49-F238E27FC236}">
                <a16:creationId xmlns:a16="http://schemas.microsoft.com/office/drawing/2014/main" id="{7232BA60-D29E-A633-C48C-2F387309EBA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57"/>
          <a:stretch/>
        </p:blipFill>
        <p:spPr>
          <a:xfrm>
            <a:off x="5895086" y="4388194"/>
            <a:ext cx="947209" cy="578845"/>
          </a:xfrm>
          <a:prstGeom prst="rect">
            <a:avLst/>
          </a:prstGeom>
        </p:spPr>
      </p:pic>
      <p:pic>
        <p:nvPicPr>
          <p:cNvPr id="44" name="Picture 12" descr="Plier PNG image transparent image download, size: 2396x1131px">
            <a:extLst>
              <a:ext uri="{FF2B5EF4-FFF2-40B4-BE49-F238E27FC236}">
                <a16:creationId xmlns:a16="http://schemas.microsoft.com/office/drawing/2014/main" id="{441195AE-FF31-ECD8-FB13-6264386150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599949">
            <a:off x="5795249" y="1230331"/>
            <a:ext cx="919077" cy="43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 descr="A blue duffel bag with black straps&#10;&#10;AI-generated content may be incorrect.">
            <a:extLst>
              <a:ext uri="{FF2B5EF4-FFF2-40B4-BE49-F238E27FC236}">
                <a16:creationId xmlns:a16="http://schemas.microsoft.com/office/drawing/2014/main" id="{97BC1F45-9CFC-CF70-7EA7-4F4CCE2ED6E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59041">
            <a:off x="5857990" y="2864221"/>
            <a:ext cx="810206" cy="509234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7130D921-3D4A-E7A3-FB05-99F3A3B812B8}"/>
              </a:ext>
            </a:extLst>
          </p:cNvPr>
          <p:cNvSpPr txBox="1"/>
          <p:nvPr/>
        </p:nvSpPr>
        <p:spPr>
          <a:xfrm>
            <a:off x="147052" y="828261"/>
            <a:ext cx="2478023" cy="11695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DUCT TAPE</a:t>
            </a: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Adhesive/duct tape of 25‐meter length, water resistance – Extra Heavy Duty, 50mm 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5DC129B-5CFE-26CE-08E0-307A4BE495AC}"/>
              </a:ext>
            </a:extLst>
          </p:cNvPr>
          <p:cNvSpPr txBox="1"/>
          <p:nvPr/>
        </p:nvSpPr>
        <p:spPr>
          <a:xfrm>
            <a:off x="2545855" y="786576"/>
            <a:ext cx="10799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 ROLLS</a:t>
            </a:r>
            <a:endParaRPr lang="en-GB" sz="140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7A610A5F-0CEA-BC6B-081B-0B88A986A19A}"/>
              </a:ext>
            </a:extLst>
          </p:cNvPr>
          <p:cNvCxnSpPr>
            <a:cxnSpLocks/>
          </p:cNvCxnSpPr>
          <p:nvPr/>
        </p:nvCxnSpPr>
        <p:spPr>
          <a:xfrm>
            <a:off x="195850" y="1077673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2" name="Picture 51" descr="3M VALUE DUCT 1900 Scotch 1900 Duct Tape, 50m x 50mm, Black | RS">
            <a:extLst>
              <a:ext uri="{FF2B5EF4-FFF2-40B4-BE49-F238E27FC236}">
                <a16:creationId xmlns:a16="http://schemas.microsoft.com/office/drawing/2014/main" id="{82678256-95D0-A969-3524-F8F5B0A2C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9800000">
            <a:off x="2771088" y="1201167"/>
            <a:ext cx="509983" cy="50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DA2DE23F-C0D5-1785-B061-4538D149A4DB}"/>
              </a:ext>
            </a:extLst>
          </p:cNvPr>
          <p:cNvSpPr txBox="1"/>
          <p:nvPr/>
        </p:nvSpPr>
        <p:spPr>
          <a:xfrm>
            <a:off x="3677432" y="4124149"/>
            <a:ext cx="2155785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NEEDLE</a:t>
            </a:r>
          </a:p>
          <a:p>
            <a:pPr lvl="0">
              <a:buNone/>
            </a:pPr>
            <a:r>
              <a:rPr lang="en-GB" sz="1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Stitching, curved, 127mm x 1.8mm, hole 1x7mm</a:t>
            </a:r>
            <a:endParaRPr lang="en-GB" sz="1400" dirty="0">
              <a:solidFill>
                <a:srgbClr val="0078D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B004323-F537-6BFF-5036-8D37D1C8B063}"/>
              </a:ext>
            </a:extLst>
          </p:cNvPr>
          <p:cNvSpPr txBox="1"/>
          <p:nvPr/>
        </p:nvSpPr>
        <p:spPr>
          <a:xfrm>
            <a:off x="6223392" y="4124149"/>
            <a:ext cx="828445" cy="3099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 PCS</a:t>
            </a:r>
            <a:endParaRPr lang="en-GB" sz="1400" dirty="0"/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25005A07-D30F-7F3B-986D-2788F0CA75A6}"/>
              </a:ext>
            </a:extLst>
          </p:cNvPr>
          <p:cNvCxnSpPr>
            <a:cxnSpLocks/>
          </p:cNvCxnSpPr>
          <p:nvPr/>
        </p:nvCxnSpPr>
        <p:spPr>
          <a:xfrm>
            <a:off x="3743975" y="4370986"/>
            <a:ext cx="2962656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7" name="Picture 18" descr="Customized Super Soft Plastic Clear Film Packaging Transparent Vinyl Shrink  Sheet Wrapping PVC Roll Sheet Films - Transparency Film, PVC Film for  Children Toy | Made-in-China.com">
            <a:extLst>
              <a:ext uri="{FF2B5EF4-FFF2-40B4-BE49-F238E27FC236}">
                <a16:creationId xmlns:a16="http://schemas.microsoft.com/office/drawing/2014/main" id="{34CA7A64-510E-97BA-A3FE-B3D7262B7F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3890448">
            <a:off x="2732675" y="2540407"/>
            <a:ext cx="357555" cy="928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oogle Shape;63;g33a6f523f4b_13_6">
            <a:extLst>
              <a:ext uri="{FF2B5EF4-FFF2-40B4-BE49-F238E27FC236}">
                <a16:creationId xmlns:a16="http://schemas.microsoft.com/office/drawing/2014/main" id="{C99EE008-5F1D-DBC5-CCF9-F3861BA486D2}"/>
              </a:ext>
            </a:extLst>
          </p:cNvPr>
          <p:cNvPicPr preferRelativeResize="0"/>
          <p:nvPr/>
        </p:nvPicPr>
        <p:blipFill rotWithShape="1"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704520" y="4485995"/>
            <a:ext cx="623633" cy="4824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58EE8C6-83AA-2E16-23FD-B9B9D0F946FB}"/>
              </a:ext>
            </a:extLst>
          </p:cNvPr>
          <p:cNvSpPr txBox="1"/>
          <p:nvPr/>
        </p:nvSpPr>
        <p:spPr>
          <a:xfrm>
            <a:off x="98753" y="4083873"/>
            <a:ext cx="2618046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ROPE 3mm</a:t>
            </a: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Polypropylene, diam. 3mm, minimum 3 strands, twisted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43AB7A6-D055-A32F-E6AA-09FFFD2BAFAF}"/>
              </a:ext>
            </a:extLst>
          </p:cNvPr>
          <p:cNvSpPr txBox="1"/>
          <p:nvPr/>
        </p:nvSpPr>
        <p:spPr>
          <a:xfrm>
            <a:off x="2712051" y="4086003"/>
            <a:ext cx="57520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M</a:t>
            </a:r>
            <a:endParaRPr lang="en-GB" sz="14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EB2DAF2-97B8-A84C-AC28-CE0ADADAB275}"/>
              </a:ext>
            </a:extLst>
          </p:cNvPr>
          <p:cNvCxnSpPr>
            <a:cxnSpLocks/>
          </p:cNvCxnSpPr>
          <p:nvPr/>
        </p:nvCxnSpPr>
        <p:spPr>
          <a:xfrm>
            <a:off x="190499" y="4335415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9B4103CB-E1F9-40BF-FFD0-9FD3D2339758}"/>
              </a:ext>
            </a:extLst>
          </p:cNvPr>
          <p:cNvSpPr txBox="1"/>
          <p:nvPr/>
        </p:nvSpPr>
        <p:spPr>
          <a:xfrm>
            <a:off x="98752" y="5275654"/>
            <a:ext cx="2526323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US" sz="1400" b="1" dirty="0">
                <a:solidFill>
                  <a:schemeClr val="accent1"/>
                </a:solidFill>
                <a:latin typeface="Calibri"/>
                <a:ea typeface="Calibri"/>
                <a:cs typeface="Calibri"/>
              </a:rPr>
              <a:t>SANDBAGS*</a:t>
            </a:r>
          </a:p>
          <a:p>
            <a:r>
              <a:rPr lang="en-GB" sz="1400" dirty="0">
                <a:latin typeface="Calibri"/>
                <a:ea typeface="Calibri"/>
                <a:cs typeface="Calibri"/>
              </a:rPr>
              <a:t>Empty woven polypropylene (PP) or polyethylene fabric sacks, 50 cm x 80 cm, minimum 80 GSM. Holds approx. 25–30 kg of sand or soil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1C1FBB-F61F-0ED3-CD2A-3873612C5A3A}"/>
              </a:ext>
            </a:extLst>
          </p:cNvPr>
          <p:cNvSpPr txBox="1"/>
          <p:nvPr/>
        </p:nvSpPr>
        <p:spPr>
          <a:xfrm>
            <a:off x="2115783" y="5277784"/>
            <a:ext cx="128697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21 PCS/LAYER</a:t>
            </a:r>
            <a:endParaRPr lang="en-GB" sz="1400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7A67E8-E426-9D23-ED0E-996DB99AB0C7}"/>
              </a:ext>
            </a:extLst>
          </p:cNvPr>
          <p:cNvCxnSpPr>
            <a:cxnSpLocks/>
          </p:cNvCxnSpPr>
          <p:nvPr/>
        </p:nvCxnSpPr>
        <p:spPr>
          <a:xfrm>
            <a:off x="190498" y="5527196"/>
            <a:ext cx="3035808" cy="0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7651A26-EBCA-E39E-E167-6507FD1BAC20}"/>
              </a:ext>
            </a:extLst>
          </p:cNvPr>
          <p:cNvSpPr txBox="1"/>
          <p:nvPr/>
        </p:nvSpPr>
        <p:spPr>
          <a:xfrm>
            <a:off x="59487" y="9400101"/>
            <a:ext cx="5579313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*Note: If it is not possible to procure sandbags, partners may coordinate with Food Security Cluster for access to flour sacks.</a:t>
            </a:r>
          </a:p>
        </p:txBody>
      </p:sp>
    </p:spTree>
    <p:extLst>
      <p:ext uri="{BB962C8B-B14F-4D97-AF65-F5344CB8AC3E}">
        <p14:creationId xmlns:p14="http://schemas.microsoft.com/office/powerpoint/2010/main" val="2208841782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D9D84668-06FC-0495-3282-1789B70499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56468" y="9423171"/>
            <a:ext cx="2786315" cy="2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14214ECC-17D8-1BEF-52E2-B09788BB20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2323" y="9428088"/>
            <a:ext cx="2452901" cy="22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4631C5-B534-2FB6-C1FB-26504309CC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956127"/>
              </p:ext>
            </p:extLst>
          </p:nvPr>
        </p:nvGraphicFramePr>
        <p:xfrm>
          <a:off x="152401" y="-72536"/>
          <a:ext cx="6553197" cy="3934388"/>
        </p:xfrm>
        <a:graphic>
          <a:graphicData uri="http://schemas.openxmlformats.org/drawingml/2006/table">
            <a:tbl>
              <a:tblPr firstRow="1" bandRow="1">
                <a:noFill/>
                <a:tableStyleId>{5C22544A-7EE6-4342-B048-85BDC9FD1C3A}</a:tableStyleId>
              </a:tblPr>
              <a:tblGrid>
                <a:gridCol w="2137041">
                  <a:extLst>
                    <a:ext uri="{9D8B030D-6E8A-4147-A177-3AD203B41FA5}">
                      <a16:colId xmlns:a16="http://schemas.microsoft.com/office/drawing/2014/main" val="406605047"/>
                    </a:ext>
                  </a:extLst>
                </a:gridCol>
                <a:gridCol w="2414638">
                  <a:extLst>
                    <a:ext uri="{9D8B030D-6E8A-4147-A177-3AD203B41FA5}">
                      <a16:colId xmlns:a16="http://schemas.microsoft.com/office/drawing/2014/main" val="1517818517"/>
                    </a:ext>
                  </a:extLst>
                </a:gridCol>
                <a:gridCol w="2001518">
                  <a:extLst>
                    <a:ext uri="{9D8B030D-6E8A-4147-A177-3AD203B41FA5}">
                      <a16:colId xmlns:a16="http://schemas.microsoft.com/office/drawing/2014/main" val="1220056983"/>
                    </a:ext>
                  </a:extLst>
                </a:gridCol>
              </a:tblGrid>
              <a:tr h="49515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ESSENTIAL MATERIAL REQUIREMENTS </a:t>
                      </a:r>
                    </a:p>
                  </a:txBody>
                  <a:tcPr marL="159632" marR="159632" marT="159632" marB="159632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600" b="1" cap="all" spc="15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0528613"/>
                  </a:ext>
                </a:extLst>
              </a:tr>
              <a:tr h="4114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component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Timber quantity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400" b="1" cap="none" spc="15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Tarpaulin quantity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olid"/>
                    </a:lnT>
                    <a:lnB w="19050" cap="flat" cmpd="sng" algn="ctr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2634964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Walls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Panels: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54,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Door: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Windows: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Securing tarp: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Corner braces: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1994418"/>
                  </a:ext>
                </a:extLst>
              </a:tr>
              <a:tr h="55316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Roof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Truss x5: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Ridge: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2, </a:t>
                      </a:r>
                    </a:p>
                    <a:p>
                      <a:pPr>
                        <a:buNone/>
                      </a:pP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truss braces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1, </a:t>
                      </a:r>
                      <a:r>
                        <a:rPr lang="en-US" sz="1200" b="1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Securing tarp: </a:t>
                      </a:r>
                      <a:r>
                        <a:rPr lang="en-US" sz="1200" cap="none" spc="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7617806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Floor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0370613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Partition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—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718577"/>
                  </a:ext>
                </a:extLst>
              </a:tr>
              <a:tr h="3831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94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1200" b="1" cap="none" spc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</a:p>
                  </a:txBody>
                  <a:tcPr marL="114635" marR="114635" marT="114635" marB="11463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244292"/>
                  </a:ext>
                </a:extLst>
              </a:tr>
              <a:tr h="4572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cap="none" spc="15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Number of nails:  2KG</a:t>
                      </a:r>
                      <a:endParaRPr lang="en-GB" sz="1400" dirty="0">
                        <a:solidFill>
                          <a:schemeClr val="bg1"/>
                        </a:solidFill>
                      </a:endParaRPr>
                    </a:p>
                  </a:txBody>
                  <a:tcPr marL="159632" marR="159632" marT="159632" marB="159632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cap="none" spc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buNone/>
                      </a:pPr>
                      <a:endParaRPr lang="en-US" sz="1400" b="1" cap="none" spc="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174595" marR="174595" marT="174595" marB="174595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07483"/>
                  </a:ext>
                </a:extLst>
              </a:tr>
            </a:tbl>
          </a:graphicData>
        </a:graphic>
      </p:graphicFrame>
      <p:sp>
        <p:nvSpPr>
          <p:cNvPr id="13" name="Google Shape;72;p15">
            <a:extLst>
              <a:ext uri="{FF2B5EF4-FFF2-40B4-BE49-F238E27FC236}">
                <a16:creationId xmlns:a16="http://schemas.microsoft.com/office/drawing/2014/main" id="{1312A6A0-C322-87C5-677E-1915C8DEDD95}"/>
              </a:ext>
            </a:extLst>
          </p:cNvPr>
          <p:cNvSpPr txBox="1"/>
          <p:nvPr/>
        </p:nvSpPr>
        <p:spPr>
          <a:xfrm>
            <a:off x="1281565" y="7207249"/>
            <a:ext cx="62977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60cm</a:t>
            </a: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7" name="Google Shape;78;p15">
            <a:extLst>
              <a:ext uri="{FF2B5EF4-FFF2-40B4-BE49-F238E27FC236}">
                <a16:creationId xmlns:a16="http://schemas.microsoft.com/office/drawing/2014/main" id="{A470064F-1632-EB9A-8E67-0DD9E6ADE296}"/>
              </a:ext>
            </a:extLst>
          </p:cNvPr>
          <p:cNvCxnSpPr>
            <a:cxnSpLocks/>
          </p:cNvCxnSpPr>
          <p:nvPr/>
        </p:nvCxnSpPr>
        <p:spPr>
          <a:xfrm>
            <a:off x="875651" y="7500063"/>
            <a:ext cx="128509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8" name="Google Shape;81;p15">
            <a:extLst>
              <a:ext uri="{FF2B5EF4-FFF2-40B4-BE49-F238E27FC236}">
                <a16:creationId xmlns:a16="http://schemas.microsoft.com/office/drawing/2014/main" id="{CB0D1602-50DB-6136-EDFC-C492EDDAFA98}"/>
              </a:ext>
            </a:extLst>
          </p:cNvPr>
          <p:cNvCxnSpPr>
            <a:cxnSpLocks/>
          </p:cNvCxnSpPr>
          <p:nvPr/>
        </p:nvCxnSpPr>
        <p:spPr>
          <a:xfrm>
            <a:off x="882831" y="7073714"/>
            <a:ext cx="503230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19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EF176C52-254A-6B8E-E32A-2A0940337E7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4013" y="7102023"/>
            <a:ext cx="5085529" cy="22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Google Shape;70;p15">
            <a:extLst>
              <a:ext uri="{FF2B5EF4-FFF2-40B4-BE49-F238E27FC236}">
                <a16:creationId xmlns:a16="http://schemas.microsoft.com/office/drawing/2014/main" id="{6327D906-F3F5-DF0F-7731-557B03876D53}"/>
              </a:ext>
            </a:extLst>
          </p:cNvPr>
          <p:cNvSpPr txBox="1"/>
          <p:nvPr/>
        </p:nvSpPr>
        <p:spPr>
          <a:xfrm>
            <a:off x="2298514" y="6779218"/>
            <a:ext cx="2468718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2.4m </a:t>
            </a:r>
            <a:r>
              <a:rPr lang="en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Room Partition(x2)</a:t>
            </a:r>
          </a:p>
        </p:txBody>
      </p:sp>
      <p:sp>
        <p:nvSpPr>
          <p:cNvPr id="24" name="Google Shape;72;p15">
            <a:extLst>
              <a:ext uri="{FF2B5EF4-FFF2-40B4-BE49-F238E27FC236}">
                <a16:creationId xmlns:a16="http://schemas.microsoft.com/office/drawing/2014/main" id="{9A90235B-0EC9-B9F8-F0E5-31863E98A319}"/>
              </a:ext>
            </a:extLst>
          </p:cNvPr>
          <p:cNvSpPr txBox="1"/>
          <p:nvPr/>
        </p:nvSpPr>
        <p:spPr>
          <a:xfrm>
            <a:off x="3827413" y="7210473"/>
            <a:ext cx="66885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60cm</a:t>
            </a: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Google Shape;72;p15">
            <a:extLst>
              <a:ext uri="{FF2B5EF4-FFF2-40B4-BE49-F238E27FC236}">
                <a16:creationId xmlns:a16="http://schemas.microsoft.com/office/drawing/2014/main" id="{7238E08E-C416-3AE0-107D-4E2A1A6BC9C1}"/>
              </a:ext>
            </a:extLst>
          </p:cNvPr>
          <p:cNvSpPr txBox="1"/>
          <p:nvPr/>
        </p:nvSpPr>
        <p:spPr>
          <a:xfrm>
            <a:off x="2514085" y="7194388"/>
            <a:ext cx="66885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60cm</a:t>
            </a: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Google Shape;72;p15">
            <a:extLst>
              <a:ext uri="{FF2B5EF4-FFF2-40B4-BE49-F238E27FC236}">
                <a16:creationId xmlns:a16="http://schemas.microsoft.com/office/drawing/2014/main" id="{83DE9F7A-8D05-133B-B1DD-C101116D987E}"/>
              </a:ext>
            </a:extLst>
          </p:cNvPr>
          <p:cNvSpPr txBox="1"/>
          <p:nvPr/>
        </p:nvSpPr>
        <p:spPr>
          <a:xfrm>
            <a:off x="5071368" y="7210473"/>
            <a:ext cx="66885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60cm</a:t>
            </a: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8" name="Google Shape;78;p15">
            <a:extLst>
              <a:ext uri="{FF2B5EF4-FFF2-40B4-BE49-F238E27FC236}">
                <a16:creationId xmlns:a16="http://schemas.microsoft.com/office/drawing/2014/main" id="{56C01900-62FC-B1FD-17CC-BDEA7CE06D28}"/>
              </a:ext>
            </a:extLst>
          </p:cNvPr>
          <p:cNvCxnSpPr>
            <a:cxnSpLocks/>
          </p:cNvCxnSpPr>
          <p:nvPr/>
        </p:nvCxnSpPr>
        <p:spPr>
          <a:xfrm>
            <a:off x="2139149" y="7500063"/>
            <a:ext cx="128509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9" name="Google Shape;78;p15">
            <a:extLst>
              <a:ext uri="{FF2B5EF4-FFF2-40B4-BE49-F238E27FC236}">
                <a16:creationId xmlns:a16="http://schemas.microsoft.com/office/drawing/2014/main" id="{5AD11310-88FC-BB09-2BB8-1D6F2468437A}"/>
              </a:ext>
            </a:extLst>
          </p:cNvPr>
          <p:cNvCxnSpPr>
            <a:cxnSpLocks/>
          </p:cNvCxnSpPr>
          <p:nvPr/>
        </p:nvCxnSpPr>
        <p:spPr>
          <a:xfrm>
            <a:off x="3422323" y="7500063"/>
            <a:ext cx="128509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30" name="Google Shape;78;p15">
            <a:extLst>
              <a:ext uri="{FF2B5EF4-FFF2-40B4-BE49-F238E27FC236}">
                <a16:creationId xmlns:a16="http://schemas.microsoft.com/office/drawing/2014/main" id="{BE235F73-61FD-A2D5-1D55-E195E045CC35}"/>
              </a:ext>
            </a:extLst>
          </p:cNvPr>
          <p:cNvCxnSpPr>
            <a:cxnSpLocks/>
          </p:cNvCxnSpPr>
          <p:nvPr/>
        </p:nvCxnSpPr>
        <p:spPr>
          <a:xfrm>
            <a:off x="4698042" y="7500063"/>
            <a:ext cx="1217095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pic>
        <p:nvPicPr>
          <p:cNvPr id="35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36A7A6B4-AB4E-A391-03A6-AF1A14C303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781" y="8850693"/>
            <a:ext cx="4127986" cy="1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Google Shape;81;p15">
            <a:extLst>
              <a:ext uri="{FF2B5EF4-FFF2-40B4-BE49-F238E27FC236}">
                <a16:creationId xmlns:a16="http://schemas.microsoft.com/office/drawing/2014/main" id="{8688CF14-A6B0-DF78-0A04-092F8194E213}"/>
              </a:ext>
            </a:extLst>
          </p:cNvPr>
          <p:cNvCxnSpPr>
            <a:cxnSpLocks/>
          </p:cNvCxnSpPr>
          <p:nvPr/>
        </p:nvCxnSpPr>
        <p:spPr>
          <a:xfrm>
            <a:off x="875651" y="8808805"/>
            <a:ext cx="399691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37" name="Google Shape;70;p15">
            <a:extLst>
              <a:ext uri="{FF2B5EF4-FFF2-40B4-BE49-F238E27FC236}">
                <a16:creationId xmlns:a16="http://schemas.microsoft.com/office/drawing/2014/main" id="{23AEDE33-9E14-C97E-3BE6-69941029207B}"/>
              </a:ext>
            </a:extLst>
          </p:cNvPr>
          <p:cNvSpPr txBox="1"/>
          <p:nvPr/>
        </p:nvSpPr>
        <p:spPr>
          <a:xfrm>
            <a:off x="2294080" y="8472587"/>
            <a:ext cx="1714769" cy="5847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1.9m </a:t>
            </a:r>
            <a:r>
              <a:rPr lang="en-GB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Door Frame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7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B5695F8B-38F7-928F-0512-32C3866977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883238" y="8790435"/>
            <a:ext cx="991987" cy="2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8" name="Google Shape;81;p15">
            <a:extLst>
              <a:ext uri="{FF2B5EF4-FFF2-40B4-BE49-F238E27FC236}">
                <a16:creationId xmlns:a16="http://schemas.microsoft.com/office/drawing/2014/main" id="{76DA2545-0237-4E63-2F47-1609A9BCF1B8}"/>
              </a:ext>
            </a:extLst>
          </p:cNvPr>
          <p:cNvCxnSpPr>
            <a:cxnSpLocks/>
          </p:cNvCxnSpPr>
          <p:nvPr/>
        </p:nvCxnSpPr>
        <p:spPr>
          <a:xfrm>
            <a:off x="4883238" y="8808805"/>
            <a:ext cx="991987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9" name="Google Shape;70;p15">
            <a:extLst>
              <a:ext uri="{FF2B5EF4-FFF2-40B4-BE49-F238E27FC236}">
                <a16:creationId xmlns:a16="http://schemas.microsoft.com/office/drawing/2014/main" id="{40A12671-BA76-ECAC-CCB4-8359B08417E8}"/>
              </a:ext>
            </a:extLst>
          </p:cNvPr>
          <p:cNvSpPr txBox="1"/>
          <p:nvPr/>
        </p:nvSpPr>
        <p:spPr>
          <a:xfrm>
            <a:off x="4799934" y="8503903"/>
            <a:ext cx="2150582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50cm </a:t>
            </a:r>
            <a:r>
              <a:rPr lang="en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Walls: sercuring tarp</a:t>
            </a:r>
            <a:endParaRPr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66" name="Google Shape;81;p15">
            <a:extLst>
              <a:ext uri="{FF2B5EF4-FFF2-40B4-BE49-F238E27FC236}">
                <a16:creationId xmlns:a16="http://schemas.microsoft.com/office/drawing/2014/main" id="{C6C0943F-D760-7273-4050-799C579933E1}"/>
              </a:ext>
            </a:extLst>
          </p:cNvPr>
          <p:cNvCxnSpPr>
            <a:cxnSpLocks/>
          </p:cNvCxnSpPr>
          <p:nvPr/>
        </p:nvCxnSpPr>
        <p:spPr>
          <a:xfrm>
            <a:off x="3428999" y="9337707"/>
            <a:ext cx="244622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68" name="Google Shape;81;p15">
            <a:extLst>
              <a:ext uri="{FF2B5EF4-FFF2-40B4-BE49-F238E27FC236}">
                <a16:creationId xmlns:a16="http://schemas.microsoft.com/office/drawing/2014/main" id="{ED9F1B55-7D27-36B5-61A7-5354D4F886FE}"/>
              </a:ext>
            </a:extLst>
          </p:cNvPr>
          <p:cNvCxnSpPr>
            <a:cxnSpLocks/>
          </p:cNvCxnSpPr>
          <p:nvPr/>
        </p:nvCxnSpPr>
        <p:spPr>
          <a:xfrm>
            <a:off x="856468" y="9337707"/>
            <a:ext cx="2563414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69" name="Google Shape;70;p15">
            <a:extLst>
              <a:ext uri="{FF2B5EF4-FFF2-40B4-BE49-F238E27FC236}">
                <a16:creationId xmlns:a16="http://schemas.microsoft.com/office/drawing/2014/main" id="{26FA4706-5865-AA74-79F0-AD60FBE3849F}"/>
              </a:ext>
            </a:extLst>
          </p:cNvPr>
          <p:cNvSpPr txBox="1"/>
          <p:nvPr/>
        </p:nvSpPr>
        <p:spPr>
          <a:xfrm>
            <a:off x="1148869" y="9030789"/>
            <a:ext cx="262941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1.2m </a:t>
            </a:r>
            <a:r>
              <a:rPr lang="en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 openings</a:t>
            </a: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Google Shape;368;p16">
            <a:extLst>
              <a:ext uri="{FF2B5EF4-FFF2-40B4-BE49-F238E27FC236}">
                <a16:creationId xmlns:a16="http://schemas.microsoft.com/office/drawing/2014/main" id="{363BE1BF-F828-9456-D412-F6637154329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 Page </a:t>
            </a:r>
            <a:fld id="{00000000-1234-1234-1234-123412341234}" type="slidenum"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pPr algn="ctr"/>
              <a:t>4</a:t>
            </a:fld>
            <a:r>
              <a:rPr lang="en-GB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</a:t>
            </a:r>
            <a:endParaRPr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Google Shape;170;g34b1dca1029_0_53">
            <a:extLst>
              <a:ext uri="{FF2B5EF4-FFF2-40B4-BE49-F238E27FC236}">
                <a16:creationId xmlns:a16="http://schemas.microsoft.com/office/drawing/2014/main" id="{5C730EF7-87B8-44C9-4AA5-A71564624F1D}"/>
              </a:ext>
            </a:extLst>
          </p:cNvPr>
          <p:cNvSpPr/>
          <p:nvPr/>
        </p:nvSpPr>
        <p:spPr>
          <a:xfrm>
            <a:off x="152401" y="3869284"/>
            <a:ext cx="6553198" cy="5924771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pic>
        <p:nvPicPr>
          <p:cNvPr id="41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2068C94E-A034-10CE-00CB-D86F3F580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0781" y="8255575"/>
            <a:ext cx="3946451" cy="196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3" name="Google Shape;81;p15">
            <a:extLst>
              <a:ext uri="{FF2B5EF4-FFF2-40B4-BE49-F238E27FC236}">
                <a16:creationId xmlns:a16="http://schemas.microsoft.com/office/drawing/2014/main" id="{9FA8755A-4EE3-37CD-BD89-4225994184E1}"/>
              </a:ext>
            </a:extLst>
          </p:cNvPr>
          <p:cNvCxnSpPr>
            <a:cxnSpLocks/>
          </p:cNvCxnSpPr>
          <p:nvPr/>
        </p:nvCxnSpPr>
        <p:spPr>
          <a:xfrm>
            <a:off x="875651" y="8213687"/>
            <a:ext cx="3831768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46" name="Google Shape;70;p15">
            <a:extLst>
              <a:ext uri="{FF2B5EF4-FFF2-40B4-BE49-F238E27FC236}">
                <a16:creationId xmlns:a16="http://schemas.microsoft.com/office/drawing/2014/main" id="{433FB451-9BDE-67F7-A507-F0F4A021FF64}"/>
              </a:ext>
            </a:extLst>
          </p:cNvPr>
          <p:cNvSpPr txBox="1"/>
          <p:nvPr/>
        </p:nvSpPr>
        <p:spPr>
          <a:xfrm>
            <a:off x="1716266" y="7877469"/>
            <a:ext cx="2491568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1.8m </a:t>
            </a:r>
            <a:r>
              <a:rPr lang="en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Truss: securing tarp</a:t>
            </a:r>
            <a:endParaRPr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2" name="Picture 2" descr="207+ Thousand Wood Beam Royalty-Free Images, Stock Photos &amp; Pictures |  Shutterstock">
            <a:extLst>
              <a:ext uri="{FF2B5EF4-FFF2-40B4-BE49-F238E27FC236}">
                <a16:creationId xmlns:a16="http://schemas.microsoft.com/office/drawing/2014/main" id="{71B90EB4-E0AE-78D6-1B24-30C51C77A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697954" y="8195317"/>
            <a:ext cx="1177272" cy="2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3" name="Google Shape;81;p15">
            <a:extLst>
              <a:ext uri="{FF2B5EF4-FFF2-40B4-BE49-F238E27FC236}">
                <a16:creationId xmlns:a16="http://schemas.microsoft.com/office/drawing/2014/main" id="{F6C82B26-6F85-347F-B7C1-6E04FAFB1C4A}"/>
              </a:ext>
            </a:extLst>
          </p:cNvPr>
          <p:cNvCxnSpPr>
            <a:cxnSpLocks/>
          </p:cNvCxnSpPr>
          <p:nvPr/>
        </p:nvCxnSpPr>
        <p:spPr>
          <a:xfrm>
            <a:off x="4707419" y="8213687"/>
            <a:ext cx="1167806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54" name="Google Shape;70;p15">
            <a:extLst>
              <a:ext uri="{FF2B5EF4-FFF2-40B4-BE49-F238E27FC236}">
                <a16:creationId xmlns:a16="http://schemas.microsoft.com/office/drawing/2014/main" id="{C95FFAB0-AE8A-CB6B-14E5-28EA0057A8D1}"/>
              </a:ext>
            </a:extLst>
          </p:cNvPr>
          <p:cNvSpPr txBox="1"/>
          <p:nvPr/>
        </p:nvSpPr>
        <p:spPr>
          <a:xfrm>
            <a:off x="4636558" y="7892283"/>
            <a:ext cx="208062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60cm </a:t>
            </a:r>
            <a:r>
              <a:rPr lang="en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Walls: sercuring tarp</a:t>
            </a:r>
            <a:endParaRPr sz="130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35EAA23-A144-0C56-9DB2-95449CB21577}"/>
              </a:ext>
            </a:extLst>
          </p:cNvPr>
          <p:cNvSpPr txBox="1"/>
          <p:nvPr/>
        </p:nvSpPr>
        <p:spPr>
          <a:xfrm>
            <a:off x="1148869" y="7551652"/>
            <a:ext cx="5340695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1300">
                <a:highlight>
                  <a:schemeClr val="lt1"/>
                </a:highlight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Corner bracing, Door, Center or Rafter, Fixing Tarp, Anchoring</a:t>
            </a:r>
          </a:p>
        </p:txBody>
      </p:sp>
      <p:sp>
        <p:nvSpPr>
          <p:cNvPr id="63" name="Google Shape;70;p15">
            <a:extLst>
              <a:ext uri="{FF2B5EF4-FFF2-40B4-BE49-F238E27FC236}">
                <a16:creationId xmlns:a16="http://schemas.microsoft.com/office/drawing/2014/main" id="{466ED949-31AF-1D23-E420-73504AD757A2}"/>
              </a:ext>
            </a:extLst>
          </p:cNvPr>
          <p:cNvSpPr txBox="1"/>
          <p:nvPr/>
        </p:nvSpPr>
        <p:spPr>
          <a:xfrm>
            <a:off x="3692812" y="9037707"/>
            <a:ext cx="2629416" cy="384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1.2m </a:t>
            </a:r>
            <a:r>
              <a:rPr lang="en" sz="13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Window openings</a:t>
            </a:r>
            <a:endParaRPr sz="1300" b="1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76CE735-8AEE-1819-240A-97DAB4B9138A}"/>
              </a:ext>
            </a:extLst>
          </p:cNvPr>
          <p:cNvCxnSpPr/>
          <p:nvPr/>
        </p:nvCxnSpPr>
        <p:spPr>
          <a:xfrm flipV="1">
            <a:off x="2151849" y="7080064"/>
            <a:ext cx="0" cy="3962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0BA863C-C0FA-63D2-C2E7-92DF5676E2CD}"/>
              </a:ext>
            </a:extLst>
          </p:cNvPr>
          <p:cNvCxnSpPr/>
          <p:nvPr/>
        </p:nvCxnSpPr>
        <p:spPr>
          <a:xfrm flipV="1">
            <a:off x="3422323" y="7099139"/>
            <a:ext cx="0" cy="3962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287575B-A290-DBF3-7E73-F7B9A2E01685}"/>
              </a:ext>
            </a:extLst>
          </p:cNvPr>
          <p:cNvCxnSpPr/>
          <p:nvPr/>
        </p:nvCxnSpPr>
        <p:spPr>
          <a:xfrm flipV="1">
            <a:off x="4700328" y="7099139"/>
            <a:ext cx="0" cy="3962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BB5B12-7AC7-0E72-0038-4339B8CB306B}"/>
              </a:ext>
            </a:extLst>
          </p:cNvPr>
          <p:cNvCxnSpPr/>
          <p:nvPr/>
        </p:nvCxnSpPr>
        <p:spPr>
          <a:xfrm flipV="1">
            <a:off x="4702397" y="7997205"/>
            <a:ext cx="0" cy="3962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E79040B-3AD7-515A-60FC-C354CF5B461E}"/>
              </a:ext>
            </a:extLst>
          </p:cNvPr>
          <p:cNvCxnSpPr/>
          <p:nvPr/>
        </p:nvCxnSpPr>
        <p:spPr>
          <a:xfrm flipV="1">
            <a:off x="4877902" y="8610693"/>
            <a:ext cx="0" cy="3962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2FF4E05-B23A-36B4-F0D0-A7B554BC0325}"/>
              </a:ext>
            </a:extLst>
          </p:cNvPr>
          <p:cNvCxnSpPr/>
          <p:nvPr/>
        </p:nvCxnSpPr>
        <p:spPr>
          <a:xfrm flipV="1">
            <a:off x="3425201" y="9178535"/>
            <a:ext cx="0" cy="396223"/>
          </a:xfrm>
          <a:prstGeom prst="line">
            <a:avLst/>
          </a:prstGeom>
          <a:ln w="9525"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A metal frame structure on a black background&#10;&#10;AI-generated content may be incorrect.">
            <a:extLst>
              <a:ext uri="{FF2B5EF4-FFF2-40B4-BE49-F238E27FC236}">
                <a16:creationId xmlns:a16="http://schemas.microsoft.com/office/drawing/2014/main" id="{F32C6864-8C2B-949D-A519-F61AFB5E032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6" t="12270" r="29966"/>
          <a:stretch/>
        </p:blipFill>
        <p:spPr>
          <a:xfrm>
            <a:off x="1768398" y="3798189"/>
            <a:ext cx="3302969" cy="3057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771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170;g34b1dca1029_0_53">
            <a:extLst>
              <a:ext uri="{FF2B5EF4-FFF2-40B4-BE49-F238E27FC236}">
                <a16:creationId xmlns:a16="http://schemas.microsoft.com/office/drawing/2014/main" id="{71ED5311-373C-7F8C-E58A-BF6DBF090935}"/>
              </a:ext>
            </a:extLst>
          </p:cNvPr>
          <p:cNvSpPr/>
          <p:nvPr/>
        </p:nvSpPr>
        <p:spPr>
          <a:xfrm>
            <a:off x="4452284" y="6366687"/>
            <a:ext cx="2267791" cy="317547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GB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3c391d3f5e_2_7"/>
          <p:cNvSpPr txBox="1">
            <a:spLocks noGrp="1"/>
          </p:cNvSpPr>
          <p:nvPr>
            <p:ph type="title"/>
          </p:nvPr>
        </p:nvSpPr>
        <p:spPr>
          <a:xfrm>
            <a:off x="487153" y="19104"/>
            <a:ext cx="5915279" cy="40558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0786" tIns="45382" rIns="90786" bIns="45382" rtlCol="0" anchor="b" anchorCtr="0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buClr>
                <a:schemeClr val="accent2"/>
              </a:buClr>
              <a:buSzPts val="2000"/>
            </a:pPr>
            <a:r>
              <a:rPr lang="en-GB"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Play"/>
              </a:rPr>
              <a:t>How to Build Wall Panels</a:t>
            </a:r>
            <a:endParaRPr sz="2400" b="1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Play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F9EA122-E90E-25E8-25BD-8C460D1B7D06}"/>
              </a:ext>
            </a:extLst>
          </p:cNvPr>
          <p:cNvGrpSpPr/>
          <p:nvPr/>
        </p:nvGrpSpPr>
        <p:grpSpPr>
          <a:xfrm>
            <a:off x="2964123" y="1007460"/>
            <a:ext cx="1839504" cy="1824552"/>
            <a:chOff x="2870184" y="1623240"/>
            <a:chExt cx="2060774" cy="2044022"/>
          </a:xfrm>
        </p:grpSpPr>
        <p:pic>
          <p:nvPicPr>
            <p:cNvPr id="90" name="Google Shape;90;g33c391d3f5e_2_7"/>
            <p:cNvPicPr preferRelativeResize="0"/>
            <p:nvPr/>
          </p:nvPicPr>
          <p:blipFill rotWithShape="1"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870184" y="1623240"/>
              <a:ext cx="1569691" cy="204402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g33c391d3f5e_2_7"/>
            <p:cNvSpPr txBox="1"/>
            <p:nvPr/>
          </p:nvSpPr>
          <p:spPr>
            <a:xfrm>
              <a:off x="3331921" y="1722695"/>
              <a:ext cx="1599037" cy="30767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Thin edge = 2.5cm</a:t>
              </a:r>
              <a:endPara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g33c391d3f5e_2_7"/>
            <p:cNvSpPr txBox="1"/>
            <p:nvPr/>
          </p:nvSpPr>
          <p:spPr>
            <a:xfrm>
              <a:off x="3358316" y="2679723"/>
              <a:ext cx="1111706" cy="3095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 dirty="0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5cm nails</a:t>
              </a:r>
              <a:endParaRPr sz="1200" b="1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9" name="Google Shape;139;g33c391d3f5e_2_7"/>
          <p:cNvSpPr txBox="1"/>
          <p:nvPr/>
        </p:nvSpPr>
        <p:spPr>
          <a:xfrm>
            <a:off x="177626" y="2914699"/>
            <a:ext cx="3414046" cy="82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90786" rIns="90786" bIns="90786" anchor="t" anchorCtr="0">
            <a:spAutoFit/>
          </a:bodyPr>
          <a:lstStyle/>
          <a:p>
            <a:r>
              <a:rPr lang="en-GB" sz="1400" b="1" dirty="0">
                <a:latin typeface="Calibri"/>
                <a:ea typeface="Calibri"/>
                <a:cs typeface="Calibri"/>
                <a:sym typeface="Calibri"/>
              </a:rPr>
              <a:t>1. Lay out the pieces of timber, standing them up on the thin edge. Nail the timber together using 5cm nails.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1" name="Google Shape;141;g33c391d3f5e_2_7"/>
          <p:cNvCxnSpPr/>
          <p:nvPr/>
        </p:nvCxnSpPr>
        <p:spPr>
          <a:xfrm>
            <a:off x="190283" y="6364441"/>
            <a:ext cx="6509121" cy="0"/>
          </a:xfrm>
          <a:prstGeom prst="straightConnector1">
            <a:avLst/>
          </a:prstGeom>
          <a:ln w="19050">
            <a:solidFill>
              <a:srgbClr val="04243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3" name="Google Shape;143;g33c391d3f5e_2_7"/>
          <p:cNvSpPr txBox="1"/>
          <p:nvPr/>
        </p:nvSpPr>
        <p:spPr>
          <a:xfrm>
            <a:off x="3837000" y="2892150"/>
            <a:ext cx="2737658" cy="82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90786" rIns="90786" bIns="90786" anchor="t" anchorCtr="0">
            <a:spAutoFit/>
          </a:bodyPr>
          <a:lstStyle/>
          <a:p>
            <a:pPr algn="just"/>
            <a:r>
              <a:rPr lang="en-GB" sz="1400" b="1">
                <a:latin typeface="Calibri"/>
                <a:ea typeface="Calibri"/>
                <a:cs typeface="Calibri"/>
                <a:sym typeface="Calibri"/>
              </a:rPr>
              <a:t>2. Check squareness by measuring both diagonals, </a:t>
            </a: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measurements should be equal.</a:t>
            </a:r>
          </a:p>
        </p:txBody>
      </p:sp>
      <p:cxnSp>
        <p:nvCxnSpPr>
          <p:cNvPr id="145" name="Google Shape;145;g33c391d3f5e_2_7"/>
          <p:cNvCxnSpPr>
            <a:cxnSpLocks/>
          </p:cNvCxnSpPr>
          <p:nvPr/>
        </p:nvCxnSpPr>
        <p:spPr>
          <a:xfrm>
            <a:off x="186383" y="9535236"/>
            <a:ext cx="4296058" cy="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47" name="Google Shape;147;g33c391d3f5e_2_7"/>
          <p:cNvSpPr txBox="1"/>
          <p:nvPr/>
        </p:nvSpPr>
        <p:spPr>
          <a:xfrm>
            <a:off x="135276" y="8692860"/>
            <a:ext cx="3399933" cy="829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90786" rIns="90786" bIns="90786" anchor="t" anchorCtr="0">
            <a:spAutoFit/>
          </a:bodyPr>
          <a:lstStyle/>
          <a:p>
            <a:pPr algn="just">
              <a:buClr>
                <a:schemeClr val="lt1"/>
              </a:buClr>
              <a:buSzPts val="1300"/>
            </a:pPr>
            <a:r>
              <a:rPr lang="en-GB" sz="1400" b="1">
                <a:latin typeface="Calibri"/>
                <a:ea typeface="Calibri"/>
                <a:cs typeface="Calibri"/>
                <a:sym typeface="Calibri"/>
              </a:rPr>
              <a:t>5. Fix tarpaulin </a:t>
            </a:r>
            <a:r>
              <a:rPr lang="en-GB" sz="1400">
                <a:latin typeface="Calibri"/>
                <a:ea typeface="Calibri"/>
                <a:cs typeface="Calibri"/>
                <a:sym typeface="Calibri"/>
              </a:rPr>
              <a:t>with 5 cm nails through 2.4 m cover battens at 30 cm spacing, then add 50 cm horizontal battens over it.</a:t>
            </a:r>
            <a:endParaRPr lang="en-GB" sz="1400">
              <a:latin typeface="Calibri"/>
              <a:ea typeface="Calibri"/>
              <a:cs typeface="Calibri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44A50F8-0D81-7F5F-02D3-529B29F78C39}"/>
              </a:ext>
            </a:extLst>
          </p:cNvPr>
          <p:cNvGrpSpPr/>
          <p:nvPr/>
        </p:nvGrpSpPr>
        <p:grpSpPr>
          <a:xfrm>
            <a:off x="3941667" y="1143421"/>
            <a:ext cx="2904759" cy="1976074"/>
            <a:chOff x="177625" y="3986032"/>
            <a:chExt cx="2418989" cy="1645610"/>
          </a:xfrm>
        </p:grpSpPr>
        <p:pic>
          <p:nvPicPr>
            <p:cNvPr id="10" name="Picture 9" descr="A brown square with white lines on it&#10;&#10;AI-generated content may be incorrect.">
              <a:extLst>
                <a:ext uri="{FF2B5EF4-FFF2-40B4-BE49-F238E27FC236}">
                  <a16:creationId xmlns:a16="http://schemas.microsoft.com/office/drawing/2014/main" id="{0C228A5A-DA1B-F190-2560-287C6A5DC0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77625" y="3986032"/>
              <a:ext cx="2418989" cy="1645610"/>
            </a:xfrm>
            <a:prstGeom prst="rect">
              <a:avLst/>
            </a:prstGeom>
          </p:spPr>
        </p:pic>
        <p:sp>
          <p:nvSpPr>
            <p:cNvPr id="157" name="Google Shape;157;g33c391d3f5e_2_7"/>
            <p:cNvSpPr txBox="1"/>
            <p:nvPr/>
          </p:nvSpPr>
          <p:spPr>
            <a:xfrm rot="2968288">
              <a:off x="1183548" y="4374509"/>
              <a:ext cx="473290" cy="231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907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//</a:t>
              </a:r>
              <a:endParaRPr sz="90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g33c391d3f5e_2_7"/>
            <p:cNvSpPr txBox="1"/>
            <p:nvPr/>
          </p:nvSpPr>
          <p:spPr>
            <a:xfrm rot="698783">
              <a:off x="1589994" y="4577543"/>
              <a:ext cx="281765" cy="231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907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//</a:t>
              </a:r>
              <a:endParaRPr sz="90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g33c391d3f5e_2_7"/>
            <p:cNvSpPr txBox="1"/>
            <p:nvPr/>
          </p:nvSpPr>
          <p:spPr>
            <a:xfrm rot="262143">
              <a:off x="855755" y="4588671"/>
              <a:ext cx="282228" cy="231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907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//</a:t>
              </a:r>
              <a:endParaRPr sz="90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68416BA0-C357-0CCC-3364-B0F774D442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51006" y="4656707"/>
              <a:ext cx="1645051" cy="95168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C4600A45-4A7D-CA24-6FC8-3DDFAC16CB8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13210" y="4094732"/>
              <a:ext cx="39016" cy="1169987"/>
            </a:xfrm>
            <a:prstGeom prst="line">
              <a:avLst/>
            </a:prstGeom>
            <a:ln w="9525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4" name="Google Shape;157;g33c391d3f5e_2_7">
              <a:extLst>
                <a:ext uri="{FF2B5EF4-FFF2-40B4-BE49-F238E27FC236}">
                  <a16:creationId xmlns:a16="http://schemas.microsoft.com/office/drawing/2014/main" id="{103C6309-0413-1473-0822-DAE6AC6D5F5E}"/>
                </a:ext>
              </a:extLst>
            </p:cNvPr>
            <p:cNvSpPr txBox="1"/>
            <p:nvPr/>
          </p:nvSpPr>
          <p:spPr>
            <a:xfrm rot="2968288">
              <a:off x="1158150" y="4912583"/>
              <a:ext cx="473290" cy="2312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907" b="1">
                  <a:solidFill>
                    <a:srgbClr val="FF0000"/>
                  </a:solidFill>
                  <a:latin typeface="Calibri"/>
                  <a:ea typeface="Calibri"/>
                  <a:cs typeface="Calibri"/>
                  <a:sym typeface="Calibri"/>
                </a:rPr>
                <a:t>//</a:t>
              </a:r>
              <a:endParaRPr sz="907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368;p16">
            <a:extLst>
              <a:ext uri="{FF2B5EF4-FFF2-40B4-BE49-F238E27FC236}">
                <a16:creationId xmlns:a16="http://schemas.microsoft.com/office/drawing/2014/main" id="{839D310F-5CD0-D8CE-1570-1706FD69519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 sz="1050"/>
              <a:t>- Page </a:t>
            </a:r>
            <a:fld id="{00000000-1234-1234-1234-123412341234}" type="slidenum">
              <a:rPr lang="en-GB" sz="1050"/>
              <a:pPr algn="ctr"/>
              <a:t>5</a:t>
            </a:fld>
            <a:r>
              <a:rPr lang="en-GB" sz="1050"/>
              <a:t> -</a:t>
            </a:r>
            <a:endParaRPr sz="105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475ED13B-D763-F337-C485-DA7D4EBC02C5}"/>
              </a:ext>
            </a:extLst>
          </p:cNvPr>
          <p:cNvGrpSpPr/>
          <p:nvPr/>
        </p:nvGrpSpPr>
        <p:grpSpPr>
          <a:xfrm>
            <a:off x="3781130" y="3704019"/>
            <a:ext cx="2793528" cy="2658518"/>
            <a:chOff x="186386" y="6815928"/>
            <a:chExt cx="2793528" cy="2658518"/>
          </a:xfrm>
        </p:grpSpPr>
        <p:pic>
          <p:nvPicPr>
            <p:cNvPr id="30" name="Picture 29" descr="A white net on a brown surface&#10;&#10;AI-generated content may be incorrect.">
              <a:extLst>
                <a:ext uri="{FF2B5EF4-FFF2-40B4-BE49-F238E27FC236}">
                  <a16:creationId xmlns:a16="http://schemas.microsoft.com/office/drawing/2014/main" id="{EF640490-6FCF-FF0E-A2A8-563A1DA54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5916" y="6815928"/>
              <a:ext cx="2464954" cy="1676235"/>
            </a:xfrm>
            <a:prstGeom prst="rect">
              <a:avLst/>
            </a:prstGeom>
          </p:spPr>
        </p:pic>
        <p:sp>
          <p:nvSpPr>
            <p:cNvPr id="146" name="Google Shape;146;g33c391d3f5e_2_7"/>
            <p:cNvSpPr txBox="1"/>
            <p:nvPr/>
          </p:nvSpPr>
          <p:spPr>
            <a:xfrm>
              <a:off x="186386" y="8644770"/>
              <a:ext cx="2793528" cy="82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90786" rIns="90786" bIns="90786" anchor="t" anchorCtr="0">
              <a:spAutoFit/>
            </a:bodyPr>
            <a:lstStyle/>
            <a:p>
              <a:pPr algn="just"/>
              <a:r>
                <a:rPr lang="en-GB" sz="1400" b="1" dirty="0">
                  <a:latin typeface="Calibri"/>
                  <a:ea typeface="Calibri"/>
                  <a:cs typeface="Calibri"/>
                  <a:sym typeface="Calibri"/>
                </a:rPr>
                <a:t>4. Lay tarpaulin over the frame, </a:t>
              </a:r>
              <a:r>
                <a:rPr lang="en-GB" sz="1400" dirty="0">
                  <a:latin typeface="Calibri"/>
                  <a:ea typeface="Calibri"/>
                  <a:cs typeface="Calibri"/>
                  <a:sym typeface="Calibri"/>
                </a:rPr>
                <a:t>leaving 10cm below to prevent water entry and aid anchoring.</a:t>
              </a:r>
              <a:endParaRPr sz="1400" dirty="0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1" name="Google Shape;98;g33c391d3f5e_2_7">
              <a:extLst>
                <a:ext uri="{FF2B5EF4-FFF2-40B4-BE49-F238E27FC236}">
                  <a16:creationId xmlns:a16="http://schemas.microsoft.com/office/drawing/2014/main" id="{6221E9B2-C065-9850-EA85-E7DF35C63663}"/>
                </a:ext>
              </a:extLst>
            </p:cNvPr>
            <p:cNvCxnSpPr>
              <a:cxnSpLocks/>
            </p:cNvCxnSpPr>
            <p:nvPr/>
          </p:nvCxnSpPr>
          <p:spPr>
            <a:xfrm>
              <a:off x="1494575" y="8240203"/>
              <a:ext cx="318018" cy="21768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192" name="Google Shape;100;g33c391d3f5e_2_7">
              <a:extLst>
                <a:ext uri="{FF2B5EF4-FFF2-40B4-BE49-F238E27FC236}">
                  <a16:creationId xmlns:a16="http://schemas.microsoft.com/office/drawing/2014/main" id="{D1AA3916-7A57-9A91-4C3E-CD302ADA6E0E}"/>
                </a:ext>
              </a:extLst>
            </p:cNvPr>
            <p:cNvSpPr txBox="1"/>
            <p:nvPr/>
          </p:nvSpPr>
          <p:spPr>
            <a:xfrm rot="2088602">
              <a:off x="1332179" y="8397787"/>
              <a:ext cx="651665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>
              <a:defPPr>
                <a:defRPr lang="en-GB"/>
              </a:defPPr>
              <a:lvl1pPr>
                <a:defRPr sz="907" b="1">
                  <a:solidFill>
                    <a:srgbClr val="595959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GB" sz="1200">
                  <a:solidFill>
                    <a:schemeClr val="accent1"/>
                  </a:solidFill>
                  <a:sym typeface="Calibri"/>
                </a:rPr>
                <a:t>30cm</a:t>
              </a:r>
              <a:endParaRPr sz="1200">
                <a:solidFill>
                  <a:schemeClr val="accent1"/>
                </a:solidFill>
                <a:sym typeface="Calibri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55AC5E9B-C1C2-9DAA-9354-B95B448E776B}"/>
              </a:ext>
            </a:extLst>
          </p:cNvPr>
          <p:cNvGrpSpPr/>
          <p:nvPr/>
        </p:nvGrpSpPr>
        <p:grpSpPr>
          <a:xfrm>
            <a:off x="127232" y="1088549"/>
            <a:ext cx="3165474" cy="2116906"/>
            <a:chOff x="699522" y="1761004"/>
            <a:chExt cx="2227918" cy="1489917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300BF34-4DB1-300A-227E-0263BEB4A321}"/>
                </a:ext>
              </a:extLst>
            </p:cNvPr>
            <p:cNvGrpSpPr/>
            <p:nvPr/>
          </p:nvGrpSpPr>
          <p:grpSpPr>
            <a:xfrm>
              <a:off x="699522" y="1761004"/>
              <a:ext cx="2073424" cy="1489917"/>
              <a:chOff x="309153" y="2472806"/>
              <a:chExt cx="2073424" cy="1489917"/>
            </a:xfrm>
          </p:grpSpPr>
          <p:pic>
            <p:nvPicPr>
              <p:cNvPr id="3" name="Picture 2" descr="A screenshot of a computer game&#10;&#10;AI-generated content may be incorrect.">
                <a:extLst>
                  <a:ext uri="{FF2B5EF4-FFF2-40B4-BE49-F238E27FC236}">
                    <a16:creationId xmlns:a16="http://schemas.microsoft.com/office/drawing/2014/main" id="{7F7737E2-251A-5E6C-8E79-1BABA09265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09153" y="2499536"/>
                <a:ext cx="2059787" cy="1463187"/>
              </a:xfrm>
              <a:prstGeom prst="rect">
                <a:avLst/>
              </a:prstGeom>
            </p:spPr>
          </p:pic>
          <p:cxnSp>
            <p:nvCxnSpPr>
              <p:cNvPr id="98" name="Google Shape;98;g33c391d3f5e_2_7"/>
              <p:cNvCxnSpPr>
                <a:cxnSpLocks/>
              </p:cNvCxnSpPr>
              <p:nvPr/>
            </p:nvCxnSpPr>
            <p:spPr>
              <a:xfrm>
                <a:off x="1409327" y="2515538"/>
                <a:ext cx="973250" cy="66618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  <p:cxnSp>
            <p:nvCxnSpPr>
              <p:cNvPr id="99" name="Google Shape;99;g33c391d3f5e_2_7"/>
              <p:cNvCxnSpPr>
                <a:cxnSpLocks/>
              </p:cNvCxnSpPr>
              <p:nvPr/>
            </p:nvCxnSpPr>
            <p:spPr>
              <a:xfrm flipH="1">
                <a:off x="423477" y="2472806"/>
                <a:ext cx="797373" cy="5783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stealth" w="med" len="med"/>
                <a:tailEnd type="stealth" w="med" len="med"/>
              </a:ln>
            </p:spPr>
          </p:cxnSp>
          <p:sp>
            <p:nvSpPr>
              <p:cNvPr id="100" name="Google Shape;100;g33c391d3f5e_2_7"/>
              <p:cNvSpPr txBox="1"/>
              <p:nvPr/>
            </p:nvSpPr>
            <p:spPr>
              <a:xfrm rot="2088602">
                <a:off x="1633482" y="2650512"/>
                <a:ext cx="651665" cy="19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a=2.4 m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g33c391d3f5e_2_7"/>
              <p:cNvSpPr txBox="1"/>
              <p:nvPr/>
            </p:nvSpPr>
            <p:spPr>
              <a:xfrm rot="19758890">
                <a:off x="387735" y="2547568"/>
                <a:ext cx="691158" cy="19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a= 2.4 m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" name="Google Shape;155;g33c391d3f5e_2_7"/>
              <p:cNvSpPr txBox="1"/>
              <p:nvPr/>
            </p:nvSpPr>
            <p:spPr>
              <a:xfrm rot="1769815">
                <a:off x="874522" y="3267298"/>
                <a:ext cx="280790" cy="19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" name="Google Shape;156;g33c391d3f5e_2_7"/>
              <p:cNvSpPr txBox="1"/>
              <p:nvPr/>
            </p:nvSpPr>
            <p:spPr>
              <a:xfrm rot="19174435">
                <a:off x="1723072" y="3412526"/>
                <a:ext cx="279933" cy="19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" name="Google Shape;161;g33c391d3f5e_2_7"/>
              <p:cNvSpPr txBox="1"/>
              <p:nvPr/>
            </p:nvSpPr>
            <p:spPr>
              <a:xfrm rot="1769815">
                <a:off x="1370456" y="3030830"/>
                <a:ext cx="280790" cy="1944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a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2" name="Google Shape;98;g33c391d3f5e_2_7">
              <a:extLst>
                <a:ext uri="{FF2B5EF4-FFF2-40B4-BE49-F238E27FC236}">
                  <a16:creationId xmlns:a16="http://schemas.microsoft.com/office/drawing/2014/main" id="{98C400F0-89F8-F0BA-36F4-101A1B0E03BC}"/>
                </a:ext>
              </a:extLst>
            </p:cNvPr>
            <p:cNvCxnSpPr>
              <a:cxnSpLocks/>
            </p:cNvCxnSpPr>
            <p:nvPr/>
          </p:nvCxnSpPr>
          <p:spPr>
            <a:xfrm>
              <a:off x="2438171" y="2430197"/>
              <a:ext cx="219195" cy="157014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sp>
          <p:nvSpPr>
            <p:cNvPr id="7" name="Google Shape;100;g33c391d3f5e_2_7">
              <a:extLst>
                <a:ext uri="{FF2B5EF4-FFF2-40B4-BE49-F238E27FC236}">
                  <a16:creationId xmlns:a16="http://schemas.microsoft.com/office/drawing/2014/main" id="{41415592-4935-B385-1980-1E2CE91C3858}"/>
                </a:ext>
              </a:extLst>
            </p:cNvPr>
            <p:cNvSpPr txBox="1"/>
            <p:nvPr/>
          </p:nvSpPr>
          <p:spPr>
            <a:xfrm rot="2088602">
              <a:off x="2275775" y="2628701"/>
              <a:ext cx="651665" cy="1944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>
              <a:defPPr>
                <a:defRPr lang="en-GB"/>
              </a:defPPr>
              <a:lvl1pPr>
                <a:defRPr sz="907" b="1">
                  <a:solidFill>
                    <a:srgbClr val="595959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r>
                <a:rPr lang="en-GB" sz="1200">
                  <a:solidFill>
                    <a:schemeClr val="accent1"/>
                  </a:solidFill>
                  <a:sym typeface="Calibri"/>
                </a:rPr>
                <a:t>30cm</a:t>
              </a:r>
              <a:endParaRPr sz="1200">
                <a:solidFill>
                  <a:schemeClr val="accent1"/>
                </a:solidFill>
                <a:sym typeface="Calibri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FA973F4B-D2DF-A3DA-6757-EA4A0E83EEC2}"/>
              </a:ext>
            </a:extLst>
          </p:cNvPr>
          <p:cNvGrpSpPr/>
          <p:nvPr/>
        </p:nvGrpSpPr>
        <p:grpSpPr>
          <a:xfrm>
            <a:off x="57438" y="3741949"/>
            <a:ext cx="3988942" cy="2615660"/>
            <a:chOff x="3354237" y="3702415"/>
            <a:chExt cx="3988942" cy="2615660"/>
          </a:xfrm>
        </p:grpSpPr>
        <p:sp>
          <p:nvSpPr>
            <p:cNvPr id="144" name="Google Shape;144;g33c391d3f5e_2_7"/>
            <p:cNvSpPr txBox="1"/>
            <p:nvPr/>
          </p:nvSpPr>
          <p:spPr>
            <a:xfrm>
              <a:off x="3429000" y="5488399"/>
              <a:ext cx="3331221" cy="8296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90786" rIns="90786" bIns="90786" anchor="t" anchorCtr="0">
              <a:spAutoFit/>
            </a:bodyPr>
            <a:lstStyle/>
            <a:p>
              <a:pPr algn="just"/>
              <a:r>
                <a:rPr lang="en-GB" sz="1400" b="1">
                  <a:latin typeface="Calibri"/>
                  <a:ea typeface="Calibri"/>
                  <a:cs typeface="Calibri"/>
                  <a:sym typeface="Calibri"/>
                </a:rPr>
                <a:t>3. Add temporary bracing (of any size)</a:t>
              </a:r>
              <a:r>
                <a:rPr lang="en-GB" sz="1400">
                  <a:latin typeface="Calibri"/>
                  <a:ea typeface="Calibri"/>
                  <a:cs typeface="Calibri"/>
                  <a:sym typeface="Calibri"/>
                </a:rPr>
                <a:t> to hold the panel square, then flip it to fix the tarpaulin.</a:t>
              </a:r>
              <a:endParaRPr sz="1400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955C193-35AD-8FCD-933E-B5CC433FD13F}"/>
                </a:ext>
              </a:extLst>
            </p:cNvPr>
            <p:cNvGrpSpPr/>
            <p:nvPr/>
          </p:nvGrpSpPr>
          <p:grpSpPr>
            <a:xfrm>
              <a:off x="3354237" y="3702415"/>
              <a:ext cx="3988942" cy="1914012"/>
              <a:chOff x="3354237" y="3702415"/>
              <a:chExt cx="3988942" cy="1914012"/>
            </a:xfrm>
          </p:grpSpPr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8DD02615-B513-1E00-03D2-2B2C0CA8BE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354237" y="3702415"/>
                <a:ext cx="2809926" cy="1914012"/>
              </a:xfrm>
              <a:prstGeom prst="rect">
                <a:avLst/>
              </a:prstGeom>
            </p:spPr>
          </p:pic>
          <p:sp>
            <p:nvSpPr>
              <p:cNvPr id="136" name="Google Shape;136;g33c391d3f5e_2_7"/>
              <p:cNvSpPr txBox="1"/>
              <p:nvPr/>
            </p:nvSpPr>
            <p:spPr>
              <a:xfrm>
                <a:off x="5878228" y="4684656"/>
                <a:ext cx="1464951" cy="28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90786" rIns="90786" bIns="90786" anchor="t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2600"/>
                </a:pPr>
                <a:r>
                  <a:rPr lang="en-GB" sz="1200" b="1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Flip it</a:t>
                </a:r>
                <a:endParaRPr sz="12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" name="Google Shape;153;g33c391d3f5e_2_7"/>
              <p:cNvSpPr txBox="1"/>
              <p:nvPr/>
            </p:nvSpPr>
            <p:spPr>
              <a:xfrm>
                <a:off x="5423519" y="3729481"/>
                <a:ext cx="1464951" cy="276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Temporary bracing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6" name="Google Shape;98;g33c391d3f5e_2_7">
                <a:extLst>
                  <a:ext uri="{FF2B5EF4-FFF2-40B4-BE49-F238E27FC236}">
                    <a16:creationId xmlns:a16="http://schemas.microsoft.com/office/drawing/2014/main" id="{B5BA625D-783C-637D-0D54-D9E623F921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668198" y="3986229"/>
                <a:ext cx="279451" cy="26847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FAEC61B-F9EA-D095-9627-F6B9B2C4BDE9}"/>
              </a:ext>
            </a:extLst>
          </p:cNvPr>
          <p:cNvGrpSpPr/>
          <p:nvPr/>
        </p:nvGrpSpPr>
        <p:grpSpPr>
          <a:xfrm>
            <a:off x="-25986" y="6142202"/>
            <a:ext cx="4555075" cy="2826537"/>
            <a:chOff x="2493344" y="5977274"/>
            <a:chExt cx="4555075" cy="2826537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9E9BE7DB-9D78-8417-FCEC-3BAA51E42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93344" y="5977274"/>
              <a:ext cx="3713363" cy="2826537"/>
            </a:xfrm>
            <a:prstGeom prst="rect">
              <a:avLst/>
            </a:prstGeom>
          </p:spPr>
        </p:pic>
        <p:grpSp>
          <p:nvGrpSpPr>
            <p:cNvPr id="126" name="Google Shape;126;g33c391d3f5e_2_7"/>
            <p:cNvGrpSpPr/>
            <p:nvPr/>
          </p:nvGrpSpPr>
          <p:grpSpPr>
            <a:xfrm>
              <a:off x="4964938" y="6315691"/>
              <a:ext cx="1241766" cy="802690"/>
              <a:chOff x="5544194" y="4396560"/>
              <a:chExt cx="782003" cy="516260"/>
            </a:xfrm>
          </p:grpSpPr>
          <p:sp>
            <p:nvSpPr>
              <p:cNvPr id="127" name="Google Shape;127;g33c391d3f5e_2_7"/>
              <p:cNvSpPr txBox="1"/>
              <p:nvPr/>
            </p:nvSpPr>
            <p:spPr>
              <a:xfrm rot="1704892">
                <a:off x="5544194" y="4731745"/>
                <a:ext cx="454187" cy="177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 cm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28" name="Google Shape;128;g33c391d3f5e_2_7"/>
              <p:cNvCxnSpPr>
                <a:cxnSpLocks/>
              </p:cNvCxnSpPr>
              <p:nvPr/>
            </p:nvCxnSpPr>
            <p:spPr>
              <a:xfrm>
                <a:off x="5581565" y="4814403"/>
                <a:ext cx="157863" cy="98417"/>
              </a:xfrm>
              <a:prstGeom prst="straightConnector1">
                <a:avLst/>
              </a:pr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triangle" w="sm" len="sm"/>
                <a:tailEnd type="triangle" w="sm" len="sm"/>
              </a:ln>
            </p:spPr>
          </p:cxnSp>
          <p:sp>
            <p:nvSpPr>
              <p:cNvPr id="130" name="Google Shape;130;g33c391d3f5e_2_7"/>
              <p:cNvSpPr txBox="1"/>
              <p:nvPr/>
            </p:nvSpPr>
            <p:spPr>
              <a:xfrm>
                <a:off x="5575297" y="4396560"/>
                <a:ext cx="750900" cy="1777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accen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5cm nails</a:t>
                </a:r>
                <a:endParaRPr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0" name="Google Shape;150;g33c391d3f5e_2_7"/>
            <p:cNvSpPr txBox="1"/>
            <p:nvPr/>
          </p:nvSpPr>
          <p:spPr>
            <a:xfrm>
              <a:off x="2569343" y="6512541"/>
              <a:ext cx="187997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2.4m long cover-batten</a:t>
              </a:r>
              <a:endParaRPr sz="120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62" name="Google Shape;162;g33c391d3f5e_2_7"/>
            <p:cNvCxnSpPr>
              <a:cxnSpLocks/>
            </p:cNvCxnSpPr>
            <p:nvPr/>
          </p:nvCxnSpPr>
          <p:spPr>
            <a:xfrm>
              <a:off x="4589122" y="8427331"/>
              <a:ext cx="112230" cy="130841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99" name="Google Shape;130;g33c391d3f5e_2_7">
              <a:extLst>
                <a:ext uri="{FF2B5EF4-FFF2-40B4-BE49-F238E27FC236}">
                  <a16:creationId xmlns:a16="http://schemas.microsoft.com/office/drawing/2014/main" id="{B2835BF9-8881-ED8F-DC2A-A4F504C84E8B}"/>
                </a:ext>
              </a:extLst>
            </p:cNvPr>
            <p:cNvSpPr txBox="1"/>
            <p:nvPr/>
          </p:nvSpPr>
          <p:spPr>
            <a:xfrm>
              <a:off x="5691762" y="6867616"/>
              <a:ext cx="1356657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10cm “skirting”</a:t>
              </a:r>
              <a:endPara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130;g33c391d3f5e_2_7">
              <a:extLst>
                <a:ext uri="{FF2B5EF4-FFF2-40B4-BE49-F238E27FC236}">
                  <a16:creationId xmlns:a16="http://schemas.microsoft.com/office/drawing/2014/main" id="{ABC36820-4889-868C-3A39-68C898672D85}"/>
                </a:ext>
              </a:extLst>
            </p:cNvPr>
            <p:cNvSpPr txBox="1"/>
            <p:nvPr/>
          </p:nvSpPr>
          <p:spPr>
            <a:xfrm>
              <a:off x="5108099" y="8194262"/>
              <a:ext cx="1813401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chemeClr val="accent1"/>
                  </a:solidFill>
                  <a:latin typeface="Calibri"/>
                  <a:ea typeface="Calibri"/>
                  <a:cs typeface="Calibri"/>
                  <a:sym typeface="Calibri"/>
                </a:rPr>
                <a:t>50cm long cover-batten</a:t>
              </a:r>
              <a:endParaRPr sz="1200" b="1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2" name="Google Shape;98;g33c391d3f5e_2_7">
              <a:extLst>
                <a:ext uri="{FF2B5EF4-FFF2-40B4-BE49-F238E27FC236}">
                  <a16:creationId xmlns:a16="http://schemas.microsoft.com/office/drawing/2014/main" id="{1E83DA5E-5F42-2D0A-4E65-09F9A9B87FF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01352" y="6492204"/>
              <a:ext cx="279451" cy="26847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3" name="Google Shape;98;g33c391d3f5e_2_7">
              <a:extLst>
                <a:ext uri="{FF2B5EF4-FFF2-40B4-BE49-F238E27FC236}">
                  <a16:creationId xmlns:a16="http://schemas.microsoft.com/office/drawing/2014/main" id="{DBAD78C6-CD89-D796-D1E7-129CEBE5896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49428" y="7076890"/>
              <a:ext cx="498221" cy="47864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1" name="Google Shape;98;g33c391d3f5e_2_7">
              <a:extLst>
                <a:ext uri="{FF2B5EF4-FFF2-40B4-BE49-F238E27FC236}">
                  <a16:creationId xmlns:a16="http://schemas.microsoft.com/office/drawing/2014/main" id="{0840D0CB-3DB7-8841-F0DE-1B26362949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573052" y="7947029"/>
              <a:ext cx="531605" cy="37936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37" name="Google Shape;98;g33c391d3f5e_2_7">
              <a:extLst>
                <a:ext uri="{FF2B5EF4-FFF2-40B4-BE49-F238E27FC236}">
                  <a16:creationId xmlns:a16="http://schemas.microsoft.com/office/drawing/2014/main" id="{66C38E9B-B363-7DFE-4540-37A9F03A282A}"/>
                </a:ext>
              </a:extLst>
            </p:cNvPr>
            <p:cNvCxnSpPr>
              <a:cxnSpLocks/>
            </p:cNvCxnSpPr>
            <p:nvPr/>
          </p:nvCxnSpPr>
          <p:spPr>
            <a:xfrm>
              <a:off x="3531621" y="6746481"/>
              <a:ext cx="498221" cy="47864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531C6DE1-1601-4953-D42C-DE8A3E0252C0}"/>
              </a:ext>
            </a:extLst>
          </p:cNvPr>
          <p:cNvGrpSpPr/>
          <p:nvPr/>
        </p:nvGrpSpPr>
        <p:grpSpPr>
          <a:xfrm>
            <a:off x="4797030" y="7077203"/>
            <a:ext cx="1756681" cy="1367345"/>
            <a:chOff x="370540" y="919920"/>
            <a:chExt cx="1756681" cy="1367345"/>
          </a:xfrm>
        </p:grpSpPr>
        <p:pic>
          <p:nvPicPr>
            <p:cNvPr id="53" name="Google Shape;92;g34b1dca1029_0_53">
              <a:extLst>
                <a:ext uri="{FF2B5EF4-FFF2-40B4-BE49-F238E27FC236}">
                  <a16:creationId xmlns:a16="http://schemas.microsoft.com/office/drawing/2014/main" id="{6EED44CE-ACFA-5FF3-E35E-62C512F91376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0800000">
              <a:off x="370540" y="919920"/>
              <a:ext cx="1632955" cy="1241121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54" name="Google Shape;110;g34b1dca1029_0_53">
              <a:extLst>
                <a:ext uri="{FF2B5EF4-FFF2-40B4-BE49-F238E27FC236}">
                  <a16:creationId xmlns:a16="http://schemas.microsoft.com/office/drawing/2014/main" id="{99A1AD3F-DB8B-E71A-19C3-C1DC841FC021}"/>
                </a:ext>
              </a:extLst>
            </p:cNvPr>
            <p:cNvCxnSpPr/>
            <p:nvPr/>
          </p:nvCxnSpPr>
          <p:spPr>
            <a:xfrm>
              <a:off x="405439" y="1413779"/>
              <a:ext cx="1721782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dash"/>
              <a:round/>
              <a:headEnd type="none" w="sm" len="sm"/>
              <a:tailEnd type="none" w="sm" len="sm"/>
            </a:ln>
          </p:spPr>
        </p:cxnSp>
        <p:sp>
          <p:nvSpPr>
            <p:cNvPr id="55" name="Google Shape;111;g34b1dca1029_0_53">
              <a:extLst>
                <a:ext uri="{FF2B5EF4-FFF2-40B4-BE49-F238E27FC236}">
                  <a16:creationId xmlns:a16="http://schemas.microsoft.com/office/drawing/2014/main" id="{791337AB-D088-6D18-D214-7B6887CA717A}"/>
                </a:ext>
              </a:extLst>
            </p:cNvPr>
            <p:cNvSpPr txBox="1"/>
            <p:nvPr/>
          </p:nvSpPr>
          <p:spPr>
            <a:xfrm>
              <a:off x="861086" y="2010306"/>
              <a:ext cx="590947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2.5cm</a:t>
              </a:r>
              <a:endParaRPr sz="1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120;g34b1dca1029_0_53">
              <a:extLst>
                <a:ext uri="{FF2B5EF4-FFF2-40B4-BE49-F238E27FC236}">
                  <a16:creationId xmlns:a16="http://schemas.microsoft.com/office/drawing/2014/main" id="{D41299C9-B9EE-51B5-9344-7BC8A1BE9ECC}"/>
                </a:ext>
              </a:extLst>
            </p:cNvPr>
            <p:cNvSpPr txBox="1"/>
            <p:nvPr/>
          </p:nvSpPr>
          <p:spPr>
            <a:xfrm rot="5400000">
              <a:off x="1292443" y="1545047"/>
              <a:ext cx="45159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bg1"/>
                  </a:solidFill>
                  <a:latin typeface="Calibri"/>
                  <a:ea typeface="Calibri"/>
                  <a:cs typeface="Calibri"/>
                  <a:sym typeface="Calibri"/>
                </a:rPr>
                <a:t>5cm</a:t>
              </a:r>
              <a:endParaRPr sz="1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7" name="Google Shape;98;g33c391d3f5e_2_7">
              <a:extLst>
                <a:ext uri="{FF2B5EF4-FFF2-40B4-BE49-F238E27FC236}">
                  <a16:creationId xmlns:a16="http://schemas.microsoft.com/office/drawing/2014/main" id="{3AB96C51-04DB-09B9-9660-2F06CCE14A66}"/>
                </a:ext>
              </a:extLst>
            </p:cNvPr>
            <p:cNvCxnSpPr>
              <a:cxnSpLocks/>
            </p:cNvCxnSpPr>
            <p:nvPr/>
          </p:nvCxnSpPr>
          <p:spPr>
            <a:xfrm>
              <a:off x="711372" y="1174136"/>
              <a:ext cx="0" cy="30282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58" name="Google Shape;98;g33c391d3f5e_2_7">
              <a:extLst>
                <a:ext uri="{FF2B5EF4-FFF2-40B4-BE49-F238E27FC236}">
                  <a16:creationId xmlns:a16="http://schemas.microsoft.com/office/drawing/2014/main" id="{F0021FD9-AB24-A512-1C1E-21B871309263}"/>
                </a:ext>
              </a:extLst>
            </p:cNvPr>
            <p:cNvCxnSpPr>
              <a:cxnSpLocks/>
            </p:cNvCxnSpPr>
            <p:nvPr/>
          </p:nvCxnSpPr>
          <p:spPr>
            <a:xfrm>
              <a:off x="1379507" y="1436827"/>
              <a:ext cx="0" cy="57347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  <p:cxnSp>
          <p:nvCxnSpPr>
            <p:cNvPr id="59" name="Google Shape;98;g33c391d3f5e_2_7">
              <a:extLst>
                <a:ext uri="{FF2B5EF4-FFF2-40B4-BE49-F238E27FC236}">
                  <a16:creationId xmlns:a16="http://schemas.microsoft.com/office/drawing/2014/main" id="{7CF068BA-F186-2280-1986-CC8EEEF76B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0903" y="2010338"/>
              <a:ext cx="323245" cy="251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stealth" w="med" len="med"/>
              <a:tailEnd type="stealth" w="med" len="med"/>
            </a:ln>
          </p:spPr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5CC63C03-07CD-3D10-FEF2-C242FCF9D3A6}"/>
              </a:ext>
            </a:extLst>
          </p:cNvPr>
          <p:cNvSpPr txBox="1"/>
          <p:nvPr/>
        </p:nvSpPr>
        <p:spPr>
          <a:xfrm>
            <a:off x="4432456" y="6431456"/>
            <a:ext cx="2219333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GB" sz="14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frame is constructed as a ​T-section </a:t>
            </a:r>
            <a:r>
              <a:rPr lang="en-GB" sz="1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which makes it strong​.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F7DA325-9EC1-C15E-77FA-5538102C2F52}"/>
              </a:ext>
            </a:extLst>
          </p:cNvPr>
          <p:cNvSpPr txBox="1"/>
          <p:nvPr/>
        </p:nvSpPr>
        <p:spPr>
          <a:xfrm>
            <a:off x="4449644" y="8372608"/>
            <a:ext cx="2249760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The tarpaulin should be pulled tight </a:t>
            </a:r>
            <a:r>
              <a:rPr lang="en-GB" sz="140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 keep the structure square, but not so tight that it bends the timber.</a:t>
            </a:r>
            <a:endParaRPr lang="en-GB" sz="1400">
              <a:solidFill>
                <a:schemeClr val="bg1"/>
              </a:solidFill>
            </a:endParaRPr>
          </a:p>
        </p:txBody>
      </p:sp>
      <p:sp>
        <p:nvSpPr>
          <p:cNvPr id="64" name="Google Shape;121;g34b1dca1029_0_53">
            <a:extLst>
              <a:ext uri="{FF2B5EF4-FFF2-40B4-BE49-F238E27FC236}">
                <a16:creationId xmlns:a16="http://schemas.microsoft.com/office/drawing/2014/main" id="{72CF9221-ECA7-7007-43E0-6F21ACBA74C0}"/>
              </a:ext>
            </a:extLst>
          </p:cNvPr>
          <p:cNvSpPr txBox="1"/>
          <p:nvPr/>
        </p:nvSpPr>
        <p:spPr>
          <a:xfrm rot="16200000">
            <a:off x="4569865" y="7096227"/>
            <a:ext cx="800584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2.5cm</a:t>
            </a:r>
            <a:endParaRPr sz="1200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72" name="Google Shape;141;g33c391d3f5e_2_7">
            <a:extLst>
              <a:ext uri="{FF2B5EF4-FFF2-40B4-BE49-F238E27FC236}">
                <a16:creationId xmlns:a16="http://schemas.microsoft.com/office/drawing/2014/main" id="{BB10BB30-81B9-980B-0E9D-746AA6795050}"/>
              </a:ext>
            </a:extLst>
          </p:cNvPr>
          <p:cNvCxnSpPr/>
          <p:nvPr/>
        </p:nvCxnSpPr>
        <p:spPr>
          <a:xfrm>
            <a:off x="203257" y="3661750"/>
            <a:ext cx="6509121" cy="0"/>
          </a:xfrm>
          <a:prstGeom prst="straightConnector1">
            <a:avLst/>
          </a:prstGeom>
          <a:ln w="19050">
            <a:solidFill>
              <a:srgbClr val="042433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Google Shape;170;g34b1dca1029_0_53">
            <a:extLst>
              <a:ext uri="{FF2B5EF4-FFF2-40B4-BE49-F238E27FC236}">
                <a16:creationId xmlns:a16="http://schemas.microsoft.com/office/drawing/2014/main" id="{4EB3C412-53A8-B20C-8699-A7165E63FBA6}"/>
              </a:ext>
            </a:extLst>
          </p:cNvPr>
          <p:cNvSpPr/>
          <p:nvPr/>
        </p:nvSpPr>
        <p:spPr>
          <a:xfrm>
            <a:off x="186382" y="354687"/>
            <a:ext cx="6513021" cy="71342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Before starting to build your shelter, </a:t>
            </a:r>
            <a:r>
              <a:rPr lang="en-GB" sz="1600" b="1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always clear the area of debris, rocks, and plants, and flatten the ground </a:t>
            </a:r>
            <a:r>
              <a:rPr lang="en-GB" sz="1600" dirty="0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to create a stable and safe base. </a:t>
            </a:r>
          </a:p>
        </p:txBody>
      </p:sp>
      <p:cxnSp>
        <p:nvCxnSpPr>
          <p:cNvPr id="5" name="Google Shape;98;g33c391d3f5e_2_7">
            <a:extLst>
              <a:ext uri="{FF2B5EF4-FFF2-40B4-BE49-F238E27FC236}">
                <a16:creationId xmlns:a16="http://schemas.microsoft.com/office/drawing/2014/main" id="{C0527826-08F2-A5F1-B287-C296C555C804}"/>
              </a:ext>
            </a:extLst>
          </p:cNvPr>
          <p:cNvCxnSpPr>
            <a:cxnSpLocks/>
          </p:cNvCxnSpPr>
          <p:nvPr/>
        </p:nvCxnSpPr>
        <p:spPr>
          <a:xfrm flipH="1">
            <a:off x="3446414" y="1323871"/>
            <a:ext cx="177583" cy="1706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3" name="Google Shape;98;g33c391d3f5e_2_7">
            <a:extLst>
              <a:ext uri="{FF2B5EF4-FFF2-40B4-BE49-F238E27FC236}">
                <a16:creationId xmlns:a16="http://schemas.microsoft.com/office/drawing/2014/main" id="{27AB15A2-117B-7886-954F-539E7CD874DE}"/>
              </a:ext>
            </a:extLst>
          </p:cNvPr>
          <p:cNvCxnSpPr>
            <a:cxnSpLocks/>
          </p:cNvCxnSpPr>
          <p:nvPr/>
        </p:nvCxnSpPr>
        <p:spPr>
          <a:xfrm rot="16200000">
            <a:off x="3807410" y="1865159"/>
            <a:ext cx="177583" cy="170605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BABC5-A12D-F9AC-5C4F-DC4B7DECC4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7D15D2C-2EAE-F279-05EE-573EE208BB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726275"/>
              </p:ext>
            </p:extLst>
          </p:nvPr>
        </p:nvGraphicFramePr>
        <p:xfrm>
          <a:off x="5201695" y="515797"/>
          <a:ext cx="1526452" cy="963668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6452">
                  <a:extLst>
                    <a:ext uri="{9D8B030D-6E8A-4147-A177-3AD203B41FA5}">
                      <a16:colId xmlns:a16="http://schemas.microsoft.com/office/drawing/2014/main" val="1029741935"/>
                    </a:ext>
                  </a:extLst>
                </a:gridCol>
              </a:tblGrid>
              <a:tr h="502964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Household size </a:t>
                      </a:r>
                      <a:endParaRPr lang="en-GB" sz="1400" b="1">
                        <a:latin typeface="Calibri"/>
                        <a:ea typeface="Calibri"/>
                        <a:cs typeface="Calibri"/>
                      </a:endParaRPr>
                    </a:p>
                    <a:p>
                      <a:pPr lvl="0">
                        <a:buNone/>
                      </a:pPr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(# people)</a:t>
                      </a:r>
                      <a:endParaRPr lang="en-GB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8999540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algn="ctr"/>
                      <a:r>
                        <a:rPr lang="en-US" sz="1400" b="1">
                          <a:latin typeface="Calibri"/>
                          <a:ea typeface="Calibri"/>
                          <a:cs typeface="Calibri"/>
                        </a:rPr>
                        <a:t>5</a:t>
                      </a:r>
                      <a:endParaRPr lang="en-GB" sz="1400" b="1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0117506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04041A6-4F76-93F5-C5F1-302C761ED4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3585827"/>
              </p:ext>
            </p:extLst>
          </p:nvPr>
        </p:nvGraphicFramePr>
        <p:xfrm>
          <a:off x="5201695" y="1482884"/>
          <a:ext cx="1521024" cy="772797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1521024">
                  <a:extLst>
                    <a:ext uri="{9D8B030D-6E8A-4147-A177-3AD203B41FA5}">
                      <a16:colId xmlns:a16="http://schemas.microsoft.com/office/drawing/2014/main" val="1697736210"/>
                    </a:ext>
                  </a:extLst>
                </a:gridCol>
              </a:tblGrid>
              <a:tr h="327289">
                <a:tc>
                  <a:txBody>
                    <a:bodyPr/>
                    <a:lstStyle/>
                    <a:p>
                      <a:r>
                        <a:rPr lang="en-US" sz="1400" b="1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Shelter size (m²)</a:t>
                      </a:r>
                      <a:endParaRPr lang="en-GB" sz="1400" b="1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870773"/>
                  </a:ext>
                </a:extLst>
              </a:tr>
              <a:tr h="44550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dirty="0"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4.8x3.6= 17.2m²</a:t>
                      </a:r>
                      <a:endParaRPr lang="en-GB" sz="1400" b="0" dirty="0"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8340638"/>
                  </a:ext>
                </a:extLst>
              </a:tr>
            </a:tbl>
          </a:graphicData>
        </a:graphic>
      </p:graphicFrame>
      <p:grpSp>
        <p:nvGrpSpPr>
          <p:cNvPr id="143" name="Group 142">
            <a:extLst>
              <a:ext uri="{FF2B5EF4-FFF2-40B4-BE49-F238E27FC236}">
                <a16:creationId xmlns:a16="http://schemas.microsoft.com/office/drawing/2014/main" id="{2EDAD75A-C431-380C-3345-5BE5CBD3B4B7}"/>
              </a:ext>
            </a:extLst>
          </p:cNvPr>
          <p:cNvGrpSpPr/>
          <p:nvPr/>
        </p:nvGrpSpPr>
        <p:grpSpPr>
          <a:xfrm>
            <a:off x="122709" y="4493447"/>
            <a:ext cx="6815703" cy="2473378"/>
            <a:chOff x="125101" y="6066173"/>
            <a:chExt cx="6450263" cy="2340762"/>
          </a:xfrm>
        </p:grpSpPr>
        <p:pic>
          <p:nvPicPr>
            <p:cNvPr id="76" name="Picture 75" descr="A white and gold shelf&#10;&#10;AI-generated content may be incorrect.">
              <a:extLst>
                <a:ext uri="{FF2B5EF4-FFF2-40B4-BE49-F238E27FC236}">
                  <a16:creationId xmlns:a16="http://schemas.microsoft.com/office/drawing/2014/main" id="{1AEBC808-7410-CC12-D6C0-EA9AD0ADE1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893470" y="6258836"/>
              <a:ext cx="1727642" cy="1738411"/>
            </a:xfrm>
            <a:prstGeom prst="rect">
              <a:avLst/>
            </a:prstGeom>
          </p:spPr>
        </p:pic>
        <p:pic>
          <p:nvPicPr>
            <p:cNvPr id="50" name="Picture 49" descr="A white square on a black background&#10;&#10;AI-generated content may be incorrect.">
              <a:extLst>
                <a:ext uri="{FF2B5EF4-FFF2-40B4-BE49-F238E27FC236}">
                  <a16:creationId xmlns:a16="http://schemas.microsoft.com/office/drawing/2014/main" id="{9629CF2B-28FA-2720-7891-DA01ECAEAF9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5400000">
              <a:off x="1963246" y="6317177"/>
              <a:ext cx="1827977" cy="1787686"/>
            </a:xfrm>
            <a:prstGeom prst="rect">
              <a:avLst/>
            </a:prstGeom>
          </p:spPr>
        </p:pic>
        <p:pic>
          <p:nvPicPr>
            <p:cNvPr id="81" name="Picture 80" descr="A screen shot of a white board&#10;&#10;AI-generated content may be incorrect.">
              <a:extLst>
                <a:ext uri="{FF2B5EF4-FFF2-40B4-BE49-F238E27FC236}">
                  <a16:creationId xmlns:a16="http://schemas.microsoft.com/office/drawing/2014/main" id="{0A782DC6-518A-DFB3-9AA1-73EF65FB402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043"/>
            <a:stretch/>
          </p:blipFill>
          <p:spPr>
            <a:xfrm>
              <a:off x="219899" y="6136701"/>
              <a:ext cx="1843225" cy="1916774"/>
            </a:xfrm>
            <a:prstGeom prst="rect">
              <a:avLst/>
            </a:prstGeom>
          </p:spPr>
        </p:pic>
        <p:sp>
          <p:nvSpPr>
            <p:cNvPr id="99" name="Google Shape;219;p14">
              <a:extLst>
                <a:ext uri="{FF2B5EF4-FFF2-40B4-BE49-F238E27FC236}">
                  <a16:creationId xmlns:a16="http://schemas.microsoft.com/office/drawing/2014/main" id="{716B0720-578E-38C7-40F0-CD69742F4B2E}"/>
                </a:ext>
              </a:extLst>
            </p:cNvPr>
            <p:cNvSpPr txBox="1"/>
            <p:nvPr/>
          </p:nvSpPr>
          <p:spPr>
            <a:xfrm>
              <a:off x="387210" y="7987126"/>
              <a:ext cx="1523445" cy="261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1 – 8 timbers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219;p14">
              <a:extLst>
                <a:ext uri="{FF2B5EF4-FFF2-40B4-BE49-F238E27FC236}">
                  <a16:creationId xmlns:a16="http://schemas.microsoft.com/office/drawing/2014/main" id="{AC040076-2E0C-0799-C7A4-47B68130664E}"/>
                </a:ext>
              </a:extLst>
            </p:cNvPr>
            <p:cNvSpPr txBox="1"/>
            <p:nvPr/>
          </p:nvSpPr>
          <p:spPr>
            <a:xfrm>
              <a:off x="2230435" y="7976508"/>
              <a:ext cx="1384950" cy="2615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2 – 7 timbers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219;p14">
              <a:extLst>
                <a:ext uri="{FF2B5EF4-FFF2-40B4-BE49-F238E27FC236}">
                  <a16:creationId xmlns:a16="http://schemas.microsoft.com/office/drawing/2014/main" id="{6740CAAD-BE6C-54F7-5C8E-145A4B0BA576}"/>
                </a:ext>
              </a:extLst>
            </p:cNvPr>
            <p:cNvSpPr txBox="1"/>
            <p:nvPr/>
          </p:nvSpPr>
          <p:spPr>
            <a:xfrm>
              <a:off x="3950644" y="7970670"/>
              <a:ext cx="2624720" cy="4362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3 – Window panel* -  8 timbers</a:t>
              </a:r>
            </a:p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Window frame: 2 timbers</a:t>
              </a:r>
            </a:p>
          </p:txBody>
        </p:sp>
        <p:sp>
          <p:nvSpPr>
            <p:cNvPr id="107" name="Google Shape;257;g34b1dca1029_0_208">
              <a:extLst>
                <a:ext uri="{FF2B5EF4-FFF2-40B4-BE49-F238E27FC236}">
                  <a16:creationId xmlns:a16="http://schemas.microsoft.com/office/drawing/2014/main" id="{6CE4895E-BD4B-215D-75C4-1C895A436B7A}"/>
                </a:ext>
              </a:extLst>
            </p:cNvPr>
            <p:cNvSpPr txBox="1"/>
            <p:nvPr/>
          </p:nvSpPr>
          <p:spPr>
            <a:xfrm rot="16200000">
              <a:off x="5408515" y="6414202"/>
              <a:ext cx="610870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90cm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9" name="Google Shape;128;g33c391d3f5e_2_7">
              <a:extLst>
                <a:ext uri="{FF2B5EF4-FFF2-40B4-BE49-F238E27FC236}">
                  <a16:creationId xmlns:a16="http://schemas.microsoft.com/office/drawing/2014/main" id="{AD5DA9AE-9A3D-DECA-D2AE-779C79BF1C8E}"/>
                </a:ext>
              </a:extLst>
            </p:cNvPr>
            <p:cNvCxnSpPr>
              <a:cxnSpLocks/>
            </p:cNvCxnSpPr>
            <p:nvPr/>
          </p:nvCxnSpPr>
          <p:spPr>
            <a:xfrm>
              <a:off x="372367" y="6337933"/>
              <a:ext cx="1555998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23" name="Google Shape;257;g34b1dca1029_0_208">
              <a:extLst>
                <a:ext uri="{FF2B5EF4-FFF2-40B4-BE49-F238E27FC236}">
                  <a16:creationId xmlns:a16="http://schemas.microsoft.com/office/drawing/2014/main" id="{86CD5CA6-31FF-A311-66A7-5734CB51E465}"/>
                </a:ext>
              </a:extLst>
            </p:cNvPr>
            <p:cNvSpPr txBox="1"/>
            <p:nvPr/>
          </p:nvSpPr>
          <p:spPr>
            <a:xfrm rot="5400">
              <a:off x="778108" y="6107600"/>
              <a:ext cx="892563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2.4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4" name="Google Shape;128;g33c391d3f5e_2_7">
              <a:extLst>
                <a:ext uri="{FF2B5EF4-FFF2-40B4-BE49-F238E27FC236}">
                  <a16:creationId xmlns:a16="http://schemas.microsoft.com/office/drawing/2014/main" id="{446D9665-1772-83DE-B48D-C30F169DA73C}"/>
                </a:ext>
              </a:extLst>
            </p:cNvPr>
            <p:cNvCxnSpPr>
              <a:cxnSpLocks/>
              <a:endCxn id="50" idx="1"/>
            </p:cNvCxnSpPr>
            <p:nvPr/>
          </p:nvCxnSpPr>
          <p:spPr>
            <a:xfrm flipV="1">
              <a:off x="2135860" y="6297031"/>
              <a:ext cx="741374" cy="7857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25" name="Google Shape;257;g34b1dca1029_0_208">
              <a:extLst>
                <a:ext uri="{FF2B5EF4-FFF2-40B4-BE49-F238E27FC236}">
                  <a16:creationId xmlns:a16="http://schemas.microsoft.com/office/drawing/2014/main" id="{8A419857-57C5-9263-56A5-EC15ADA93EEF}"/>
                </a:ext>
              </a:extLst>
            </p:cNvPr>
            <p:cNvSpPr txBox="1"/>
            <p:nvPr/>
          </p:nvSpPr>
          <p:spPr>
            <a:xfrm rot="5400">
              <a:off x="2193870" y="6076103"/>
              <a:ext cx="806978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1.2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27" name="Google Shape;128;g33c391d3f5e_2_7">
              <a:extLst>
                <a:ext uri="{FF2B5EF4-FFF2-40B4-BE49-F238E27FC236}">
                  <a16:creationId xmlns:a16="http://schemas.microsoft.com/office/drawing/2014/main" id="{D10479B5-1467-B84C-94EB-8688AABAE295}"/>
                </a:ext>
              </a:extLst>
            </p:cNvPr>
            <p:cNvCxnSpPr>
              <a:cxnSpLocks/>
            </p:cNvCxnSpPr>
            <p:nvPr/>
          </p:nvCxnSpPr>
          <p:spPr>
            <a:xfrm>
              <a:off x="2916669" y="6291622"/>
              <a:ext cx="76571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28" name="Google Shape;257;g34b1dca1029_0_208">
              <a:extLst>
                <a:ext uri="{FF2B5EF4-FFF2-40B4-BE49-F238E27FC236}">
                  <a16:creationId xmlns:a16="http://schemas.microsoft.com/office/drawing/2014/main" id="{F9A08E62-A9B5-3D40-0FC7-9C373444437D}"/>
                </a:ext>
              </a:extLst>
            </p:cNvPr>
            <p:cNvSpPr txBox="1"/>
            <p:nvPr/>
          </p:nvSpPr>
          <p:spPr>
            <a:xfrm rot="5400">
              <a:off x="2984036" y="6074764"/>
              <a:ext cx="806978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1.2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34" name="Google Shape;128;g33c391d3f5e_2_7">
              <a:extLst>
                <a:ext uri="{FF2B5EF4-FFF2-40B4-BE49-F238E27FC236}">
                  <a16:creationId xmlns:a16="http://schemas.microsoft.com/office/drawing/2014/main" id="{469AA0F7-45B6-793C-4EF2-9731500A1AE6}"/>
                </a:ext>
              </a:extLst>
            </p:cNvPr>
            <p:cNvCxnSpPr>
              <a:cxnSpLocks/>
            </p:cNvCxnSpPr>
            <p:nvPr/>
          </p:nvCxnSpPr>
          <p:spPr>
            <a:xfrm>
              <a:off x="4744157" y="6318394"/>
              <a:ext cx="76571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35" name="Google Shape;257;g34b1dca1029_0_208">
              <a:extLst>
                <a:ext uri="{FF2B5EF4-FFF2-40B4-BE49-F238E27FC236}">
                  <a16:creationId xmlns:a16="http://schemas.microsoft.com/office/drawing/2014/main" id="{2689E0B5-9941-5F69-09FB-BBD9BABD3D27}"/>
                </a:ext>
              </a:extLst>
            </p:cNvPr>
            <p:cNvSpPr txBox="1"/>
            <p:nvPr/>
          </p:nvSpPr>
          <p:spPr>
            <a:xfrm rot="5400">
              <a:off x="4853220" y="6066173"/>
              <a:ext cx="892563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1.2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257;g34b1dca1029_0_208">
              <a:extLst>
                <a:ext uri="{FF2B5EF4-FFF2-40B4-BE49-F238E27FC236}">
                  <a16:creationId xmlns:a16="http://schemas.microsoft.com/office/drawing/2014/main" id="{A8E8E116-D0DE-DAF6-48F9-7E7040B88F17}"/>
                </a:ext>
              </a:extLst>
            </p:cNvPr>
            <p:cNvSpPr txBox="1"/>
            <p:nvPr/>
          </p:nvSpPr>
          <p:spPr>
            <a:xfrm rot="5400">
              <a:off x="4029733" y="6067909"/>
              <a:ext cx="714177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1.2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" name="Google Shape;128;g33c391d3f5e_2_7">
              <a:extLst>
                <a:ext uri="{FF2B5EF4-FFF2-40B4-BE49-F238E27FC236}">
                  <a16:creationId xmlns:a16="http://schemas.microsoft.com/office/drawing/2014/main" id="{6BE4C19E-F970-CB94-10BE-718C97A16595}"/>
                </a:ext>
              </a:extLst>
            </p:cNvPr>
            <p:cNvCxnSpPr>
              <a:cxnSpLocks/>
            </p:cNvCxnSpPr>
            <p:nvPr/>
          </p:nvCxnSpPr>
          <p:spPr>
            <a:xfrm>
              <a:off x="5577362" y="6974209"/>
              <a:ext cx="0" cy="650349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29" name="Google Shape;128;g33c391d3f5e_2_7">
              <a:extLst>
                <a:ext uri="{FF2B5EF4-FFF2-40B4-BE49-F238E27FC236}">
                  <a16:creationId xmlns:a16="http://schemas.microsoft.com/office/drawing/2014/main" id="{7389842B-5671-655A-62CF-40995DB3E11E}"/>
                </a:ext>
              </a:extLst>
            </p:cNvPr>
            <p:cNvCxnSpPr>
              <a:cxnSpLocks/>
            </p:cNvCxnSpPr>
            <p:nvPr/>
          </p:nvCxnSpPr>
          <p:spPr>
            <a:xfrm>
              <a:off x="5577362" y="6365753"/>
              <a:ext cx="0" cy="608456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33" name="Google Shape;257;g34b1dca1029_0_208">
              <a:extLst>
                <a:ext uri="{FF2B5EF4-FFF2-40B4-BE49-F238E27FC236}">
                  <a16:creationId xmlns:a16="http://schemas.microsoft.com/office/drawing/2014/main" id="{25596720-D542-54CF-1F19-46E5EA645C37}"/>
                </a:ext>
              </a:extLst>
            </p:cNvPr>
            <p:cNvSpPr txBox="1"/>
            <p:nvPr/>
          </p:nvSpPr>
          <p:spPr>
            <a:xfrm rot="16200000">
              <a:off x="5371638" y="7101293"/>
              <a:ext cx="762317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1.2m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5" name="Google Shape;128;g33c391d3f5e_2_7">
              <a:extLst>
                <a:ext uri="{FF2B5EF4-FFF2-40B4-BE49-F238E27FC236}">
                  <a16:creationId xmlns:a16="http://schemas.microsoft.com/office/drawing/2014/main" id="{2671C58D-A104-33B0-E4A1-93598C14F8C9}"/>
                </a:ext>
              </a:extLst>
            </p:cNvPr>
            <p:cNvCxnSpPr>
              <a:cxnSpLocks/>
            </p:cNvCxnSpPr>
            <p:nvPr/>
          </p:nvCxnSpPr>
          <p:spPr>
            <a:xfrm>
              <a:off x="336309" y="6414982"/>
              <a:ext cx="0" cy="1535119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48" name="Google Shape;257;g34b1dca1029_0_208">
              <a:extLst>
                <a:ext uri="{FF2B5EF4-FFF2-40B4-BE49-F238E27FC236}">
                  <a16:creationId xmlns:a16="http://schemas.microsoft.com/office/drawing/2014/main" id="{DEF7B20B-9775-FEBA-8FC1-F5AD13A89945}"/>
                </a:ext>
              </a:extLst>
            </p:cNvPr>
            <p:cNvSpPr txBox="1"/>
            <p:nvPr/>
          </p:nvSpPr>
          <p:spPr>
            <a:xfrm rot="16200000">
              <a:off x="-190126" y="6915798"/>
              <a:ext cx="892563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2.4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4" name="Google Shape;128;g33c391d3f5e_2_7">
              <a:extLst>
                <a:ext uri="{FF2B5EF4-FFF2-40B4-BE49-F238E27FC236}">
                  <a16:creationId xmlns:a16="http://schemas.microsoft.com/office/drawing/2014/main" id="{4798F722-9292-7D04-5A92-93BFC0F57456}"/>
                </a:ext>
              </a:extLst>
            </p:cNvPr>
            <p:cNvCxnSpPr>
              <a:cxnSpLocks/>
            </p:cNvCxnSpPr>
            <p:nvPr/>
          </p:nvCxnSpPr>
          <p:spPr>
            <a:xfrm>
              <a:off x="5584870" y="7657301"/>
              <a:ext cx="0" cy="288788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80" name="Google Shape;257;g34b1dca1029_0_208">
              <a:extLst>
                <a:ext uri="{FF2B5EF4-FFF2-40B4-BE49-F238E27FC236}">
                  <a16:creationId xmlns:a16="http://schemas.microsoft.com/office/drawing/2014/main" id="{58858D47-CB87-68F0-DFF1-510EBEFD04C2}"/>
                </a:ext>
              </a:extLst>
            </p:cNvPr>
            <p:cNvSpPr txBox="1"/>
            <p:nvPr/>
          </p:nvSpPr>
          <p:spPr>
            <a:xfrm rot="16200000">
              <a:off x="5299718" y="7526246"/>
              <a:ext cx="892563" cy="2621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30cm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95" name="Google Shape;128;g33c391d3f5e_2_7">
              <a:extLst>
                <a:ext uri="{FF2B5EF4-FFF2-40B4-BE49-F238E27FC236}">
                  <a16:creationId xmlns:a16="http://schemas.microsoft.com/office/drawing/2014/main" id="{E19048A9-B6F5-3BF9-C05A-94C9603C3754}"/>
                </a:ext>
              </a:extLst>
            </p:cNvPr>
            <p:cNvCxnSpPr>
              <a:cxnSpLocks/>
            </p:cNvCxnSpPr>
            <p:nvPr/>
          </p:nvCxnSpPr>
          <p:spPr>
            <a:xfrm>
              <a:off x="3977371" y="6315634"/>
              <a:ext cx="765716" cy="0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E12E199-B152-A7A5-59C1-6F4F2B3C5CCE}"/>
                </a:ext>
              </a:extLst>
            </p:cNvPr>
            <p:cNvCxnSpPr>
              <a:cxnSpLocks/>
            </p:cNvCxnSpPr>
            <p:nvPr/>
          </p:nvCxnSpPr>
          <p:spPr>
            <a:xfrm>
              <a:off x="219898" y="7658909"/>
              <a:ext cx="6049409" cy="0"/>
            </a:xfrm>
            <a:prstGeom prst="line">
              <a:avLst/>
            </a:prstGeom>
            <a:ln w="127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sp>
        <p:nvSpPr>
          <p:cNvPr id="193" name="Rectangle 192">
            <a:extLst>
              <a:ext uri="{FF2B5EF4-FFF2-40B4-BE49-F238E27FC236}">
                <a16:creationId xmlns:a16="http://schemas.microsoft.com/office/drawing/2014/main" id="{038EFD57-595F-BF75-E500-D0AECFDFCC65}"/>
              </a:ext>
            </a:extLst>
          </p:cNvPr>
          <p:cNvSpPr/>
          <p:nvPr/>
        </p:nvSpPr>
        <p:spPr>
          <a:xfrm>
            <a:off x="5780317" y="4847571"/>
            <a:ext cx="18288" cy="594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4" name="Google Shape;170;g34b1dca1029_0_53">
            <a:extLst>
              <a:ext uri="{FF2B5EF4-FFF2-40B4-BE49-F238E27FC236}">
                <a16:creationId xmlns:a16="http://schemas.microsoft.com/office/drawing/2014/main" id="{63D63907-F4D8-143C-104D-9064A596C0B0}"/>
              </a:ext>
            </a:extLst>
          </p:cNvPr>
          <p:cNvSpPr/>
          <p:nvPr/>
        </p:nvSpPr>
        <p:spPr>
          <a:xfrm>
            <a:off x="181665" y="4444781"/>
            <a:ext cx="6538744" cy="4977742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DC52578-9E51-417E-1C34-F9BDE07D06A3}"/>
              </a:ext>
            </a:extLst>
          </p:cNvPr>
          <p:cNvSpPr txBox="1"/>
          <p:nvPr/>
        </p:nvSpPr>
        <p:spPr>
          <a:xfrm>
            <a:off x="1537270" y="64675"/>
            <a:ext cx="3991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GB"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Wall Panels Details</a:t>
            </a:r>
          </a:p>
        </p:txBody>
      </p:sp>
      <p:sp>
        <p:nvSpPr>
          <p:cNvPr id="83" name="Google Shape;368;p16">
            <a:extLst>
              <a:ext uri="{FF2B5EF4-FFF2-40B4-BE49-F238E27FC236}">
                <a16:creationId xmlns:a16="http://schemas.microsoft.com/office/drawing/2014/main" id="{A6331080-97FF-DB90-779A-DEB3CA1D234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6</a:t>
            </a:fld>
            <a:r>
              <a:rPr lang="en-GB"/>
              <a:t> -</a:t>
            </a:r>
            <a:endParaRPr/>
          </a:p>
        </p:txBody>
      </p:sp>
      <p:sp>
        <p:nvSpPr>
          <p:cNvPr id="97" name="Google Shape;219;p14">
            <a:extLst>
              <a:ext uri="{FF2B5EF4-FFF2-40B4-BE49-F238E27FC236}">
                <a16:creationId xmlns:a16="http://schemas.microsoft.com/office/drawing/2014/main" id="{F355F566-5B78-8429-89BA-FB0066BAAD6C}"/>
              </a:ext>
            </a:extLst>
          </p:cNvPr>
          <p:cNvSpPr txBox="1"/>
          <p:nvPr/>
        </p:nvSpPr>
        <p:spPr>
          <a:xfrm>
            <a:off x="5996940" y="5988708"/>
            <a:ext cx="1118626" cy="26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100" b="1" i="1">
                <a:latin typeface="Calibri"/>
                <a:ea typeface="Calibri"/>
                <a:cs typeface="Calibri"/>
                <a:sym typeface="Calibri"/>
              </a:rPr>
              <a:t>Floor level</a:t>
            </a:r>
            <a:endParaRPr sz="1100" b="1" i="1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87F6446C-93D4-00F9-4EF5-DAFBE4D88008}"/>
              </a:ext>
            </a:extLst>
          </p:cNvPr>
          <p:cNvGrpSpPr/>
          <p:nvPr/>
        </p:nvGrpSpPr>
        <p:grpSpPr>
          <a:xfrm>
            <a:off x="290855" y="484101"/>
            <a:ext cx="4220948" cy="3659296"/>
            <a:chOff x="1419489" y="3350693"/>
            <a:chExt cx="4220948" cy="3659296"/>
          </a:xfrm>
        </p:grpSpPr>
        <p:sp>
          <p:nvSpPr>
            <p:cNvPr id="109" name="Google Shape;257;g34b1dca1029_0_208">
              <a:extLst>
                <a:ext uri="{FF2B5EF4-FFF2-40B4-BE49-F238E27FC236}">
                  <a16:creationId xmlns:a16="http://schemas.microsoft.com/office/drawing/2014/main" id="{28CEAECA-240B-C1E0-47BF-1BA9C5A537BA}"/>
                </a:ext>
              </a:extLst>
            </p:cNvPr>
            <p:cNvSpPr txBox="1"/>
            <p:nvPr/>
          </p:nvSpPr>
          <p:spPr>
            <a:xfrm rot="5400000">
              <a:off x="5217673" y="5161284"/>
              <a:ext cx="568569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3.6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1" name="Picture 30" descr="A brown and white rectangular object with gold lines&#10;&#10;AI-generated content may be incorrect.">
              <a:extLst>
                <a:ext uri="{FF2B5EF4-FFF2-40B4-BE49-F238E27FC236}">
                  <a16:creationId xmlns:a16="http://schemas.microsoft.com/office/drawing/2014/main" id="{B4345131-BCE1-C6C4-C2F2-15DCA6A5F59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9489" y="3624919"/>
              <a:ext cx="3835292" cy="3385070"/>
            </a:xfrm>
            <a:prstGeom prst="rect">
              <a:avLst/>
            </a:prstGeom>
          </p:spPr>
        </p:pic>
        <p:sp>
          <p:nvSpPr>
            <p:cNvPr id="15" name="Google Shape;219;p14">
              <a:extLst>
                <a:ext uri="{FF2B5EF4-FFF2-40B4-BE49-F238E27FC236}">
                  <a16:creationId xmlns:a16="http://schemas.microsoft.com/office/drawing/2014/main" id="{D7DC53B5-D20F-FD49-6B6A-498743E0E4DE}"/>
                </a:ext>
              </a:extLst>
            </p:cNvPr>
            <p:cNvSpPr txBox="1"/>
            <p:nvPr/>
          </p:nvSpPr>
          <p:spPr>
            <a:xfrm>
              <a:off x="2548253" y="3945888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1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" name="Google Shape;219;p14">
              <a:extLst>
                <a:ext uri="{FF2B5EF4-FFF2-40B4-BE49-F238E27FC236}">
                  <a16:creationId xmlns:a16="http://schemas.microsoft.com/office/drawing/2014/main" id="{13EC4BB5-7D47-E23A-EA59-343EA3314AA7}"/>
                </a:ext>
              </a:extLst>
            </p:cNvPr>
            <p:cNvSpPr txBox="1"/>
            <p:nvPr/>
          </p:nvSpPr>
          <p:spPr>
            <a:xfrm>
              <a:off x="3488456" y="3929660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2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219;p14">
              <a:extLst>
                <a:ext uri="{FF2B5EF4-FFF2-40B4-BE49-F238E27FC236}">
                  <a16:creationId xmlns:a16="http://schemas.microsoft.com/office/drawing/2014/main" id="{05A81F13-11D0-4484-2C2A-39719A07AD8E}"/>
                </a:ext>
              </a:extLst>
            </p:cNvPr>
            <p:cNvSpPr txBox="1"/>
            <p:nvPr/>
          </p:nvSpPr>
          <p:spPr>
            <a:xfrm rot="5400000">
              <a:off x="4252703" y="5027970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3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" name="Google Shape;219;p14">
              <a:extLst>
                <a:ext uri="{FF2B5EF4-FFF2-40B4-BE49-F238E27FC236}">
                  <a16:creationId xmlns:a16="http://schemas.microsoft.com/office/drawing/2014/main" id="{6F063F90-0BBA-F03E-B4DD-E0FC6CB1798C}"/>
                </a:ext>
              </a:extLst>
            </p:cNvPr>
            <p:cNvSpPr txBox="1"/>
            <p:nvPr/>
          </p:nvSpPr>
          <p:spPr>
            <a:xfrm rot="5400000">
              <a:off x="4252703" y="5734165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4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219;p14">
              <a:extLst>
                <a:ext uri="{FF2B5EF4-FFF2-40B4-BE49-F238E27FC236}">
                  <a16:creationId xmlns:a16="http://schemas.microsoft.com/office/drawing/2014/main" id="{A106BBBA-7E4F-3E79-1958-6558B3649A17}"/>
                </a:ext>
              </a:extLst>
            </p:cNvPr>
            <p:cNvSpPr txBox="1"/>
            <p:nvPr/>
          </p:nvSpPr>
          <p:spPr>
            <a:xfrm>
              <a:off x="3544081" y="6306102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5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219;p14">
              <a:extLst>
                <a:ext uri="{FF2B5EF4-FFF2-40B4-BE49-F238E27FC236}">
                  <a16:creationId xmlns:a16="http://schemas.microsoft.com/office/drawing/2014/main" id="{41EBB2CC-24BE-9CF2-BBC1-F4577F901CA7}"/>
                </a:ext>
              </a:extLst>
            </p:cNvPr>
            <p:cNvSpPr txBox="1"/>
            <p:nvPr/>
          </p:nvSpPr>
          <p:spPr>
            <a:xfrm>
              <a:off x="2638995" y="6299390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1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219;p14">
              <a:extLst>
                <a:ext uri="{FF2B5EF4-FFF2-40B4-BE49-F238E27FC236}">
                  <a16:creationId xmlns:a16="http://schemas.microsoft.com/office/drawing/2014/main" id="{D76E8746-7422-1168-C1D3-611FC5FD598C}"/>
                </a:ext>
              </a:extLst>
            </p:cNvPr>
            <p:cNvSpPr txBox="1"/>
            <p:nvPr/>
          </p:nvSpPr>
          <p:spPr>
            <a:xfrm rot="16200000">
              <a:off x="1575952" y="4806345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3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19;p14">
              <a:extLst>
                <a:ext uri="{FF2B5EF4-FFF2-40B4-BE49-F238E27FC236}">
                  <a16:creationId xmlns:a16="http://schemas.microsoft.com/office/drawing/2014/main" id="{23FC9644-BDDE-7A5A-8E1D-7FEF44257C22}"/>
                </a:ext>
              </a:extLst>
            </p:cNvPr>
            <p:cNvSpPr txBox="1"/>
            <p:nvPr/>
          </p:nvSpPr>
          <p:spPr>
            <a:xfrm rot="16200000">
              <a:off x="1570925" y="5448967"/>
              <a:ext cx="818204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4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257;g34b1dca1029_0_208">
              <a:extLst>
                <a:ext uri="{FF2B5EF4-FFF2-40B4-BE49-F238E27FC236}">
                  <a16:creationId xmlns:a16="http://schemas.microsoft.com/office/drawing/2014/main" id="{BEF856E4-EC27-F913-19FC-4682C74F3EF9}"/>
                </a:ext>
              </a:extLst>
            </p:cNvPr>
            <p:cNvSpPr txBox="1"/>
            <p:nvPr/>
          </p:nvSpPr>
          <p:spPr>
            <a:xfrm rot="5400">
              <a:off x="3059581" y="3350693"/>
              <a:ext cx="793941" cy="27695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4.8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13" name="Google Shape;128;g33c391d3f5e_2_7">
              <a:extLst>
                <a:ext uri="{FF2B5EF4-FFF2-40B4-BE49-F238E27FC236}">
                  <a16:creationId xmlns:a16="http://schemas.microsoft.com/office/drawing/2014/main" id="{43EB5173-46B9-B2F1-7DFE-8606A83C8488}"/>
                </a:ext>
              </a:extLst>
            </p:cNvPr>
            <p:cNvCxnSpPr>
              <a:cxnSpLocks/>
            </p:cNvCxnSpPr>
            <p:nvPr/>
          </p:nvCxnSpPr>
          <p:spPr>
            <a:xfrm>
              <a:off x="2436935" y="3555675"/>
              <a:ext cx="1810136" cy="0"/>
            </a:xfrm>
            <a:prstGeom prst="straightConnector1">
              <a:avLst/>
            </a:prstGeom>
            <a:noFill/>
            <a:ln w="12700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cxnSp>
          <p:nvCxnSpPr>
            <p:cNvPr id="115" name="Google Shape;128;g33c391d3f5e_2_7">
              <a:extLst>
                <a:ext uri="{FF2B5EF4-FFF2-40B4-BE49-F238E27FC236}">
                  <a16:creationId xmlns:a16="http://schemas.microsoft.com/office/drawing/2014/main" id="{E506B4CF-AA80-3E4A-3109-CCD3B49A1D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21407" y="4588514"/>
              <a:ext cx="0" cy="1371061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sp>
        <p:nvSpPr>
          <p:cNvPr id="102" name="Google Shape;219;p14">
            <a:extLst>
              <a:ext uri="{FF2B5EF4-FFF2-40B4-BE49-F238E27FC236}">
                <a16:creationId xmlns:a16="http://schemas.microsoft.com/office/drawing/2014/main" id="{47040BDE-9D60-BFE9-61A3-7288B6AA1E8E}"/>
              </a:ext>
            </a:extLst>
          </p:cNvPr>
          <p:cNvSpPr txBox="1"/>
          <p:nvPr/>
        </p:nvSpPr>
        <p:spPr>
          <a:xfrm>
            <a:off x="137591" y="9015043"/>
            <a:ext cx="1498827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Panel 4 – 4 timbers</a:t>
            </a: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219;p14">
            <a:extLst>
              <a:ext uri="{FF2B5EF4-FFF2-40B4-BE49-F238E27FC236}">
                <a16:creationId xmlns:a16="http://schemas.microsoft.com/office/drawing/2014/main" id="{F2D071F5-1D8E-5BC0-868F-A0FA4BEB35D5}"/>
              </a:ext>
            </a:extLst>
          </p:cNvPr>
          <p:cNvSpPr txBox="1"/>
          <p:nvPr/>
        </p:nvSpPr>
        <p:spPr>
          <a:xfrm>
            <a:off x="1789632" y="9016666"/>
            <a:ext cx="2583691" cy="460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Panel 5 – Door panel –  7 timbers</a:t>
            </a:r>
          </a:p>
          <a:p>
            <a:r>
              <a:rPr lang="en-GB"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Door frame: 3 timbers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C1BBE96E-B1F3-B6B3-F3CF-E6E11D73F657}"/>
              </a:ext>
            </a:extLst>
          </p:cNvPr>
          <p:cNvSpPr txBox="1"/>
          <p:nvPr/>
        </p:nvSpPr>
        <p:spPr>
          <a:xfrm>
            <a:off x="76552" y="9374002"/>
            <a:ext cx="5452519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3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* Households are advised to choose door and window sizes and position based on their privacy and security needs. </a:t>
            </a:r>
          </a:p>
        </p:txBody>
      </p:sp>
      <p:sp>
        <p:nvSpPr>
          <p:cNvPr id="149" name="Google Shape;219;p14">
            <a:extLst>
              <a:ext uri="{FF2B5EF4-FFF2-40B4-BE49-F238E27FC236}">
                <a16:creationId xmlns:a16="http://schemas.microsoft.com/office/drawing/2014/main" id="{64D59FE5-5851-FBE2-3A2B-28D6E1E99B95}"/>
              </a:ext>
            </a:extLst>
          </p:cNvPr>
          <p:cNvSpPr txBox="1"/>
          <p:nvPr/>
        </p:nvSpPr>
        <p:spPr>
          <a:xfrm>
            <a:off x="3625902" y="8437170"/>
            <a:ext cx="956556" cy="260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100" b="1" i="1">
                <a:latin typeface="Calibri"/>
                <a:ea typeface="Calibri"/>
                <a:cs typeface="Calibri"/>
                <a:sym typeface="Calibri"/>
              </a:rPr>
              <a:t>Floor level</a:t>
            </a:r>
            <a:endParaRPr sz="1100" b="1" i="1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2FFEC33F-D237-EE25-FAB3-1178DD9FCD9C}"/>
              </a:ext>
            </a:extLst>
          </p:cNvPr>
          <p:cNvCxnSpPr>
            <a:cxnSpLocks/>
          </p:cNvCxnSpPr>
          <p:nvPr/>
        </p:nvCxnSpPr>
        <p:spPr>
          <a:xfrm>
            <a:off x="277381" y="8652890"/>
            <a:ext cx="3970959" cy="0"/>
          </a:xfrm>
          <a:prstGeom prst="line">
            <a:avLst/>
          </a:prstGeom>
          <a:ln w="1270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3C50E0D4-797A-659B-8272-3A8A4379DAF6}"/>
              </a:ext>
            </a:extLst>
          </p:cNvPr>
          <p:cNvGrpSpPr/>
          <p:nvPr/>
        </p:nvGrpSpPr>
        <p:grpSpPr>
          <a:xfrm>
            <a:off x="275947" y="7020874"/>
            <a:ext cx="3486898" cy="2111044"/>
            <a:chOff x="1327791" y="7897908"/>
            <a:chExt cx="2981708" cy="1805191"/>
          </a:xfrm>
        </p:grpSpPr>
        <p:pic>
          <p:nvPicPr>
            <p:cNvPr id="79" name="Picture 78" descr="A white banner on a black background&#10;&#10;AI-generated content may be incorrect.">
              <a:extLst>
                <a:ext uri="{FF2B5EF4-FFF2-40B4-BE49-F238E27FC236}">
                  <a16:creationId xmlns:a16="http://schemas.microsoft.com/office/drawing/2014/main" id="{D47C24AF-4D75-4F41-0535-AD1530ECB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27791" y="8043300"/>
              <a:ext cx="944495" cy="1578801"/>
            </a:xfrm>
            <a:prstGeom prst="rect">
              <a:avLst/>
            </a:prstGeom>
          </p:spPr>
        </p:pic>
        <p:cxnSp>
          <p:nvCxnSpPr>
            <p:cNvPr id="132" name="Google Shape;128;g33c391d3f5e_2_7">
              <a:extLst>
                <a:ext uri="{FF2B5EF4-FFF2-40B4-BE49-F238E27FC236}">
                  <a16:creationId xmlns:a16="http://schemas.microsoft.com/office/drawing/2014/main" id="{08EAEE68-20BA-D778-A888-162D7B00EF09}"/>
                </a:ext>
              </a:extLst>
            </p:cNvPr>
            <p:cNvCxnSpPr>
              <a:cxnSpLocks/>
            </p:cNvCxnSpPr>
            <p:nvPr/>
          </p:nvCxnSpPr>
          <p:spPr>
            <a:xfrm>
              <a:off x="1467734" y="8109034"/>
              <a:ext cx="691874" cy="1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33" name="Google Shape;257;g34b1dca1029_0_208">
              <a:extLst>
                <a:ext uri="{FF2B5EF4-FFF2-40B4-BE49-F238E27FC236}">
                  <a16:creationId xmlns:a16="http://schemas.microsoft.com/office/drawing/2014/main" id="{46229CAA-AF29-F0B8-8C18-5FAC10F9FCAA}"/>
                </a:ext>
              </a:extLst>
            </p:cNvPr>
            <p:cNvSpPr txBox="1"/>
            <p:nvPr/>
          </p:nvSpPr>
          <p:spPr>
            <a:xfrm rot="5400">
              <a:off x="1557198" y="7897908"/>
              <a:ext cx="806488" cy="236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1.2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257;g34b1dca1029_0_208">
              <a:extLst>
                <a:ext uri="{FF2B5EF4-FFF2-40B4-BE49-F238E27FC236}">
                  <a16:creationId xmlns:a16="http://schemas.microsoft.com/office/drawing/2014/main" id="{6715E2E0-646A-9882-D76D-7D33D21B62BF}"/>
                </a:ext>
              </a:extLst>
            </p:cNvPr>
            <p:cNvSpPr txBox="1"/>
            <p:nvPr/>
          </p:nvSpPr>
          <p:spPr>
            <a:xfrm rot="5400">
              <a:off x="3258003" y="7907689"/>
              <a:ext cx="806488" cy="236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2.4 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1" name="Group 150">
              <a:extLst>
                <a:ext uri="{FF2B5EF4-FFF2-40B4-BE49-F238E27FC236}">
                  <a16:creationId xmlns:a16="http://schemas.microsoft.com/office/drawing/2014/main" id="{3BE31625-485A-FE39-60E6-04903C5693F7}"/>
                </a:ext>
              </a:extLst>
            </p:cNvPr>
            <p:cNvGrpSpPr/>
            <p:nvPr/>
          </p:nvGrpSpPr>
          <p:grpSpPr>
            <a:xfrm>
              <a:off x="2516355" y="7948759"/>
              <a:ext cx="1793144" cy="1667186"/>
              <a:chOff x="2516355" y="7969926"/>
              <a:chExt cx="1793144" cy="1667186"/>
            </a:xfrm>
          </p:grpSpPr>
          <p:pic>
            <p:nvPicPr>
              <p:cNvPr id="45" name="Picture 44" descr="A black background with a white square&#10;&#10;AI-generated content may be incorrect.">
                <a:extLst>
                  <a:ext uri="{FF2B5EF4-FFF2-40B4-BE49-F238E27FC236}">
                    <a16:creationId xmlns:a16="http://schemas.microsoft.com/office/drawing/2014/main" id="{1297965E-4FF4-60A1-7362-DD8153A063D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rot="16200000">
                <a:off x="2651886" y="7979498"/>
                <a:ext cx="1667186" cy="1648041"/>
              </a:xfrm>
              <a:prstGeom prst="rect">
                <a:avLst/>
              </a:prstGeom>
            </p:spPr>
          </p:pic>
          <p:sp>
            <p:nvSpPr>
              <p:cNvPr id="105" name="Google Shape;257;g34b1dca1029_0_208">
                <a:extLst>
                  <a:ext uri="{FF2B5EF4-FFF2-40B4-BE49-F238E27FC236}">
                    <a16:creationId xmlns:a16="http://schemas.microsoft.com/office/drawing/2014/main" id="{4D4A615A-E4FE-663E-8788-DF0ADC557FCA}"/>
                  </a:ext>
                </a:extLst>
              </p:cNvPr>
              <p:cNvSpPr txBox="1"/>
              <p:nvPr/>
            </p:nvSpPr>
            <p:spPr>
              <a:xfrm rot="16200000">
                <a:off x="2231528" y="8479839"/>
                <a:ext cx="806487" cy="236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2.1 m</a:t>
                </a:r>
                <a:endParaRPr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257;g34b1dca1029_0_208">
                <a:extLst>
                  <a:ext uri="{FF2B5EF4-FFF2-40B4-BE49-F238E27FC236}">
                    <a16:creationId xmlns:a16="http://schemas.microsoft.com/office/drawing/2014/main" id="{581E4FB1-3D8C-D22E-9DF7-2F6742CCA593}"/>
                  </a:ext>
                </a:extLst>
              </p:cNvPr>
              <p:cNvSpPr txBox="1"/>
              <p:nvPr/>
            </p:nvSpPr>
            <p:spPr>
              <a:xfrm>
                <a:off x="2819312" y="8943864"/>
                <a:ext cx="806488" cy="236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b="1">
                    <a:solidFill>
                      <a:schemeClr val="tx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88cm</a:t>
                </a:r>
                <a:endParaRPr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138" name="Google Shape;128;g33c391d3f5e_2_7">
                <a:extLst>
                  <a:ext uri="{FF2B5EF4-FFF2-40B4-BE49-F238E27FC236}">
                    <a16:creationId xmlns:a16="http://schemas.microsoft.com/office/drawing/2014/main" id="{EF69771F-FD58-E5D4-7DF5-2F4CBB0E54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40586" y="8106746"/>
                <a:ext cx="1403507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triangle" w="sm" len="sm"/>
                <a:tailEnd type="triangle" w="sm" len="sm"/>
              </a:ln>
            </p:spPr>
          </p:cxnSp>
          <p:cxnSp>
            <p:nvCxnSpPr>
              <p:cNvPr id="82" name="Google Shape;128;g33c391d3f5e_2_7">
                <a:extLst>
                  <a:ext uri="{FF2B5EF4-FFF2-40B4-BE49-F238E27FC236}">
                    <a16:creationId xmlns:a16="http://schemas.microsoft.com/office/drawing/2014/main" id="{3B944F55-B306-0FA5-805F-9EB13340AAC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91577" y="8195012"/>
                <a:ext cx="0" cy="1090944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triangle" w="sm" len="sm"/>
                <a:tailEnd type="triangle" w="sm" len="sm"/>
              </a:ln>
            </p:spPr>
          </p:cxnSp>
          <p:cxnSp>
            <p:nvCxnSpPr>
              <p:cNvPr id="90" name="Google Shape;128;g33c391d3f5e_2_7">
                <a:extLst>
                  <a:ext uri="{FF2B5EF4-FFF2-40B4-BE49-F238E27FC236}">
                    <a16:creationId xmlns:a16="http://schemas.microsoft.com/office/drawing/2014/main" id="{486C4DE9-4E40-770D-BD16-BAC34406FA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864282" y="9212776"/>
                <a:ext cx="496652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595959"/>
                </a:solidFill>
                <a:prstDash val="solid"/>
                <a:round/>
                <a:headEnd type="triangle" w="sm" len="sm"/>
                <a:tailEnd type="triangle" w="sm" len="sm"/>
              </a:ln>
            </p:spPr>
          </p:cxnSp>
        </p:grpSp>
        <p:cxnSp>
          <p:nvCxnSpPr>
            <p:cNvPr id="152" name="Google Shape;128;g33c391d3f5e_2_7">
              <a:extLst>
                <a:ext uri="{FF2B5EF4-FFF2-40B4-BE49-F238E27FC236}">
                  <a16:creationId xmlns:a16="http://schemas.microsoft.com/office/drawing/2014/main" id="{948CBFA1-915D-593B-79DB-025BA055D07E}"/>
                </a:ext>
              </a:extLst>
            </p:cNvPr>
            <p:cNvCxnSpPr>
              <a:cxnSpLocks/>
            </p:cNvCxnSpPr>
            <p:nvPr/>
          </p:nvCxnSpPr>
          <p:spPr>
            <a:xfrm>
              <a:off x="2795839" y="9299854"/>
              <a:ext cx="0" cy="260939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  <p:sp>
          <p:nvSpPr>
            <p:cNvPr id="153" name="Google Shape;257;g34b1dca1029_0_208">
              <a:extLst>
                <a:ext uri="{FF2B5EF4-FFF2-40B4-BE49-F238E27FC236}">
                  <a16:creationId xmlns:a16="http://schemas.microsoft.com/office/drawing/2014/main" id="{38627FDA-756C-31F2-391D-AD59253BD65B}"/>
                </a:ext>
              </a:extLst>
            </p:cNvPr>
            <p:cNvSpPr txBox="1"/>
            <p:nvPr/>
          </p:nvSpPr>
          <p:spPr>
            <a:xfrm rot="16200000">
              <a:off x="2328763" y="9278674"/>
              <a:ext cx="612016" cy="23683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30cm</a:t>
              </a:r>
              <a:endParaRPr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2" name="Google Shape;170;g34b1dca1029_0_53">
            <a:extLst>
              <a:ext uri="{FF2B5EF4-FFF2-40B4-BE49-F238E27FC236}">
                <a16:creationId xmlns:a16="http://schemas.microsoft.com/office/drawing/2014/main" id="{9F9EEC73-3763-3B2A-1C70-B1EA8A237890}"/>
              </a:ext>
            </a:extLst>
          </p:cNvPr>
          <p:cNvSpPr/>
          <p:nvPr/>
        </p:nvSpPr>
        <p:spPr>
          <a:xfrm>
            <a:off x="183980" y="500123"/>
            <a:ext cx="6538744" cy="3597847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61" name="Google Shape;170;g34b1dca1029_0_53">
            <a:extLst>
              <a:ext uri="{FF2B5EF4-FFF2-40B4-BE49-F238E27FC236}">
                <a16:creationId xmlns:a16="http://schemas.microsoft.com/office/drawing/2014/main" id="{B87C6C14-F196-D31C-FEFA-D8E507A8658D}"/>
              </a:ext>
            </a:extLst>
          </p:cNvPr>
          <p:cNvSpPr/>
          <p:nvPr/>
        </p:nvSpPr>
        <p:spPr>
          <a:xfrm>
            <a:off x="183980" y="4081006"/>
            <a:ext cx="6538741" cy="435634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Embed poles </a:t>
            </a:r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 cm deep, k</a:t>
            </a: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eep internal height at </a:t>
            </a:r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2.1 m</a:t>
            </a:r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</a:t>
            </a:r>
          </a:p>
          <a:p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Install door and window shutters </a:t>
            </a:r>
            <a:r>
              <a:rPr lang="en-GB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with hinges and screws.</a:t>
            </a:r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C79A03CB-9777-D462-1371-EC6E8988899A}"/>
              </a:ext>
            </a:extLst>
          </p:cNvPr>
          <p:cNvSpPr/>
          <p:nvPr/>
        </p:nvSpPr>
        <p:spPr>
          <a:xfrm>
            <a:off x="2064825" y="7463161"/>
            <a:ext cx="18288" cy="11521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9" name="Rectangle 168">
            <a:extLst>
              <a:ext uri="{FF2B5EF4-FFF2-40B4-BE49-F238E27FC236}">
                <a16:creationId xmlns:a16="http://schemas.microsoft.com/office/drawing/2014/main" id="{798700ED-D770-B83F-4BDB-852FA5DC6408}"/>
              </a:ext>
            </a:extLst>
          </p:cNvPr>
          <p:cNvSpPr/>
          <p:nvPr/>
        </p:nvSpPr>
        <p:spPr>
          <a:xfrm>
            <a:off x="2630465" y="7461255"/>
            <a:ext cx="18288" cy="1152144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6D016D66-7B2A-3E43-E010-503B1AC37E0B}"/>
              </a:ext>
            </a:extLst>
          </p:cNvPr>
          <p:cNvSpPr/>
          <p:nvPr/>
        </p:nvSpPr>
        <p:spPr>
          <a:xfrm rot="5400000">
            <a:off x="2348392" y="8324797"/>
            <a:ext cx="18288" cy="5760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775005E8-7396-70AF-885B-2783C2CB2870}"/>
              </a:ext>
            </a:extLst>
          </p:cNvPr>
          <p:cNvSpPr/>
          <p:nvPr/>
        </p:nvSpPr>
        <p:spPr>
          <a:xfrm rot="5400000">
            <a:off x="2348392" y="7696528"/>
            <a:ext cx="18288" cy="5760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BCABBE5-456A-163D-947F-80C98B209FE0}"/>
              </a:ext>
            </a:extLst>
          </p:cNvPr>
          <p:cNvSpPr/>
          <p:nvPr/>
        </p:nvSpPr>
        <p:spPr>
          <a:xfrm rot="5400000">
            <a:off x="2350435" y="7185994"/>
            <a:ext cx="18288" cy="576072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7CA0704-27FE-7F46-745C-680717CD670E}"/>
              </a:ext>
            </a:extLst>
          </p:cNvPr>
          <p:cNvSpPr/>
          <p:nvPr/>
        </p:nvSpPr>
        <p:spPr>
          <a:xfrm>
            <a:off x="5017860" y="4842448"/>
            <a:ext cx="18288" cy="59436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DD8FBD28-7C23-2A39-820D-93D4D70A4931}"/>
              </a:ext>
            </a:extLst>
          </p:cNvPr>
          <p:cNvSpPr/>
          <p:nvPr/>
        </p:nvSpPr>
        <p:spPr>
          <a:xfrm rot="5400000">
            <a:off x="5400841" y="5054144"/>
            <a:ext cx="18288" cy="7772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1D11007C-6EC6-BB4F-8CC9-9B41A5A9960D}"/>
              </a:ext>
            </a:extLst>
          </p:cNvPr>
          <p:cNvSpPr/>
          <p:nvPr/>
        </p:nvSpPr>
        <p:spPr>
          <a:xfrm rot="5400000">
            <a:off x="5398863" y="4464099"/>
            <a:ext cx="18288" cy="777240"/>
          </a:xfrm>
          <a:prstGeom prst="rect">
            <a:avLst/>
          </a:prstGeom>
          <a:solidFill>
            <a:schemeClr val="accent2">
              <a:lumMod val="75000"/>
            </a:schemeClr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Google Shape;170;g34b1dca1029_0_53">
            <a:extLst>
              <a:ext uri="{FF2B5EF4-FFF2-40B4-BE49-F238E27FC236}">
                <a16:creationId xmlns:a16="http://schemas.microsoft.com/office/drawing/2014/main" id="{D20FE72E-1EC8-F897-00D6-1F6BD4DF04F5}"/>
              </a:ext>
            </a:extLst>
          </p:cNvPr>
          <p:cNvSpPr/>
          <p:nvPr/>
        </p:nvSpPr>
        <p:spPr>
          <a:xfrm>
            <a:off x="4452285" y="7103641"/>
            <a:ext cx="2262874" cy="231887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US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An internal movable partitions can be added using a tarpaulin</a:t>
            </a: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endParaRPr lang="en-US" b="1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 descr="A white screen with a black background&#10;&#10;AI-generated content may be incorrect.">
            <a:extLst>
              <a:ext uri="{FF2B5EF4-FFF2-40B4-BE49-F238E27FC236}">
                <a16:creationId xmlns:a16="http://schemas.microsoft.com/office/drawing/2014/main" id="{D25C2D22-11DC-5DCC-274B-5EDAA7169FE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84410" y="7620450"/>
            <a:ext cx="2130750" cy="1628959"/>
          </a:xfrm>
          <a:prstGeom prst="rect">
            <a:avLst/>
          </a:prstGeom>
        </p:spPr>
      </p:pic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FE36E2E4-8B95-E138-FA24-3B672E3CCA0B}"/>
              </a:ext>
            </a:extLst>
          </p:cNvPr>
          <p:cNvSpPr/>
          <p:nvPr/>
        </p:nvSpPr>
        <p:spPr>
          <a:xfrm>
            <a:off x="6012180" y="7584707"/>
            <a:ext cx="175151" cy="1010653"/>
          </a:xfrm>
          <a:custGeom>
            <a:avLst/>
            <a:gdLst>
              <a:gd name="connsiteX0" fmla="*/ 77002 w 175151"/>
              <a:gd name="connsiteY0" fmla="*/ 1010653 h 1010653"/>
              <a:gd name="connsiteX1" fmla="*/ 173255 w 175151"/>
              <a:gd name="connsiteY1" fmla="*/ 336885 h 1010653"/>
              <a:gd name="connsiteX2" fmla="*/ 0 w 175151"/>
              <a:gd name="connsiteY2" fmla="*/ 0 h 1010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5151" h="1010653">
                <a:moveTo>
                  <a:pt x="77002" y="1010653"/>
                </a:moveTo>
                <a:cubicBezTo>
                  <a:pt x="131545" y="757990"/>
                  <a:pt x="186089" y="505327"/>
                  <a:pt x="173255" y="336885"/>
                </a:cubicBezTo>
                <a:cubicBezTo>
                  <a:pt x="160421" y="168443"/>
                  <a:pt x="80210" y="84221"/>
                  <a:pt x="0" y="0"/>
                </a:cubicBezTo>
              </a:path>
            </a:pathLst>
          </a:custGeom>
          <a:noFill/>
          <a:ln w="19050">
            <a:solidFill>
              <a:schemeClr val="accent2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CA0CCC6-613E-E02C-2568-752A83BA459C}"/>
              </a:ext>
            </a:extLst>
          </p:cNvPr>
          <p:cNvSpPr txBox="1"/>
          <p:nvPr/>
        </p:nvSpPr>
        <p:spPr>
          <a:xfrm>
            <a:off x="1778855" y="2192616"/>
            <a:ext cx="14132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17.2 </a:t>
            </a:r>
            <a:r>
              <a:rPr lang="en-US" b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m²</a:t>
            </a:r>
            <a:endParaRPr lang="en-GB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7DEF7-5C2C-3E96-4D5A-5E066FE3E6CC}"/>
              </a:ext>
            </a:extLst>
          </p:cNvPr>
          <p:cNvSpPr/>
          <p:nvPr/>
        </p:nvSpPr>
        <p:spPr>
          <a:xfrm rot="5400000">
            <a:off x="2348552" y="7160719"/>
            <a:ext cx="18288" cy="585216"/>
          </a:xfrm>
          <a:prstGeom prst="rect">
            <a:avLst/>
          </a:prstGeom>
          <a:solidFill>
            <a:srgbClr val="EBCC90"/>
          </a:solidFill>
          <a:ln w="31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4907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B079A0-4482-EC09-5FF7-46155F0FD1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199;p14">
            <a:extLst>
              <a:ext uri="{FF2B5EF4-FFF2-40B4-BE49-F238E27FC236}">
                <a16:creationId xmlns:a16="http://schemas.microsoft.com/office/drawing/2014/main" id="{1473A17E-8002-D77A-EC2B-C699394C2B95}"/>
              </a:ext>
            </a:extLst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7"/>
          <a:stretch>
            <a:fillRect/>
          </a:stretch>
        </p:blipFill>
        <p:spPr>
          <a:xfrm>
            <a:off x="2683644" y="7215013"/>
            <a:ext cx="2071552" cy="21352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couple of people standing next to a cart&#10;&#10;AI-generated content may be incorrect.">
            <a:extLst>
              <a:ext uri="{FF2B5EF4-FFF2-40B4-BE49-F238E27FC236}">
                <a16:creationId xmlns:a16="http://schemas.microsoft.com/office/drawing/2014/main" id="{BAC93829-4BA5-9493-216C-FEB2162E08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099" y="3373776"/>
            <a:ext cx="3665645" cy="2983419"/>
          </a:xfrm>
          <a:prstGeom prst="rect">
            <a:avLst/>
          </a:prstGeom>
        </p:spPr>
      </p:pic>
      <p:sp>
        <p:nvSpPr>
          <p:cNvPr id="39" name="Google Shape;183;p14">
            <a:extLst>
              <a:ext uri="{FF2B5EF4-FFF2-40B4-BE49-F238E27FC236}">
                <a16:creationId xmlns:a16="http://schemas.microsoft.com/office/drawing/2014/main" id="{5FE67D19-0DE1-4D84-55D3-DDBAA09A17AB}"/>
              </a:ext>
            </a:extLst>
          </p:cNvPr>
          <p:cNvSpPr txBox="1"/>
          <p:nvPr/>
        </p:nvSpPr>
        <p:spPr>
          <a:xfrm>
            <a:off x="168036" y="3635107"/>
            <a:ext cx="6554688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GB"/>
            </a:defPPr>
            <a:lvl1pPr algn="ctr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algn="l"/>
            <a:r>
              <a:rPr lang="en-GB" dirty="0">
                <a:latin typeface="Calibri"/>
                <a:ea typeface="Calibri"/>
                <a:cs typeface="Calibri"/>
                <a:sym typeface="Play"/>
              </a:rPr>
              <a:t>Lift the panels together.          Add corner bracing</a:t>
            </a:r>
            <a:endParaRPr lang="en-GB" dirty="0">
              <a:latin typeface="Calibri"/>
              <a:ea typeface="Calibri"/>
              <a:cs typeface="Calibri"/>
            </a:endParaRPr>
          </a:p>
        </p:txBody>
      </p:sp>
      <p:pic>
        <p:nvPicPr>
          <p:cNvPr id="43" name="Google Shape;175;p14">
            <a:extLst>
              <a:ext uri="{FF2B5EF4-FFF2-40B4-BE49-F238E27FC236}">
                <a16:creationId xmlns:a16="http://schemas.microsoft.com/office/drawing/2014/main" id="{1C613E12-66CA-785C-BBC3-9E83FB4982D7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8670" y="7611358"/>
            <a:ext cx="1514762" cy="162960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184;p14">
            <a:extLst>
              <a:ext uri="{FF2B5EF4-FFF2-40B4-BE49-F238E27FC236}">
                <a16:creationId xmlns:a16="http://schemas.microsoft.com/office/drawing/2014/main" id="{73BE4101-2293-8D78-203F-CCA367FA58EC}"/>
              </a:ext>
            </a:extLst>
          </p:cNvPr>
          <p:cNvSpPr txBox="1"/>
          <p:nvPr/>
        </p:nvSpPr>
        <p:spPr>
          <a:xfrm>
            <a:off x="-16159" y="6842847"/>
            <a:ext cx="477337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ctr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GB">
                <a:sym typeface="Play"/>
              </a:rPr>
              <a:t>How is the corner joined together?</a:t>
            </a:r>
            <a:endParaRPr/>
          </a:p>
        </p:txBody>
      </p:sp>
      <p:sp>
        <p:nvSpPr>
          <p:cNvPr id="49" name="Google Shape;186;p14">
            <a:extLst>
              <a:ext uri="{FF2B5EF4-FFF2-40B4-BE49-F238E27FC236}">
                <a16:creationId xmlns:a16="http://schemas.microsoft.com/office/drawing/2014/main" id="{C86007BE-49D8-4D0B-00BC-9953F35F4E0D}"/>
              </a:ext>
            </a:extLst>
          </p:cNvPr>
          <p:cNvSpPr txBox="1"/>
          <p:nvPr/>
        </p:nvSpPr>
        <p:spPr>
          <a:xfrm>
            <a:off x="3153989" y="9128461"/>
            <a:ext cx="3111314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pPr algn="ctr"/>
            <a:r>
              <a:rPr lang="en-GB" sz="1200" b="1">
                <a:latin typeface="Calibri"/>
                <a:ea typeface="Calibri"/>
                <a:cs typeface="Calibri"/>
                <a:sym typeface="Calibri"/>
              </a:rPr>
              <a:t>Connect the corners securely using 5cm nails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198;p14">
            <a:extLst>
              <a:ext uri="{FF2B5EF4-FFF2-40B4-BE49-F238E27FC236}">
                <a16:creationId xmlns:a16="http://schemas.microsoft.com/office/drawing/2014/main" id="{4D21FE8C-FBBF-1E27-AD66-97BC738E8609}"/>
              </a:ext>
            </a:extLst>
          </p:cNvPr>
          <p:cNvSpPr txBox="1"/>
          <p:nvPr/>
        </p:nvSpPr>
        <p:spPr>
          <a:xfrm>
            <a:off x="511069" y="9122808"/>
            <a:ext cx="1919621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>
                <a:latin typeface="Calibri"/>
                <a:ea typeface="Calibri"/>
                <a:cs typeface="Calibri"/>
                <a:sym typeface="Calibri"/>
              </a:rPr>
              <a:t>Shelter Corner - Plan view</a:t>
            </a:r>
            <a:endParaRPr sz="1000" b="1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" name="Google Shape;228;p14" descr="A cut out of a paper cut out of a sword&#10;&#10;AI-generated content may be incorrect.">
            <a:extLst>
              <a:ext uri="{FF2B5EF4-FFF2-40B4-BE49-F238E27FC236}">
                <a16:creationId xmlns:a16="http://schemas.microsoft.com/office/drawing/2014/main" id="{FE17B077-03E0-9059-F0FF-B2AC38523F57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3506" y="7530923"/>
            <a:ext cx="1409816" cy="15602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199;p14">
            <a:extLst>
              <a:ext uri="{FF2B5EF4-FFF2-40B4-BE49-F238E27FC236}">
                <a16:creationId xmlns:a16="http://schemas.microsoft.com/office/drawing/2014/main" id="{304308C7-6E69-5578-D951-DE6BB43C0F0C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93539" y="7295180"/>
            <a:ext cx="1955595" cy="19494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202;p14">
            <a:extLst>
              <a:ext uri="{FF2B5EF4-FFF2-40B4-BE49-F238E27FC236}">
                <a16:creationId xmlns:a16="http://schemas.microsoft.com/office/drawing/2014/main" id="{498E7D70-EED6-6CBB-007F-B12DEF1D5998}"/>
              </a:ext>
            </a:extLst>
          </p:cNvPr>
          <p:cNvGrpSpPr/>
          <p:nvPr/>
        </p:nvGrpSpPr>
        <p:grpSpPr>
          <a:xfrm>
            <a:off x="5806716" y="8078758"/>
            <a:ext cx="276316" cy="761053"/>
            <a:chOff x="5610060" y="4761276"/>
            <a:chExt cx="125718" cy="353637"/>
          </a:xfrm>
        </p:grpSpPr>
        <p:sp>
          <p:nvSpPr>
            <p:cNvPr id="70" name="Google Shape;203;p14">
              <a:extLst>
                <a:ext uri="{FF2B5EF4-FFF2-40B4-BE49-F238E27FC236}">
                  <a16:creationId xmlns:a16="http://schemas.microsoft.com/office/drawing/2014/main" id="{2BF8A051-7696-B2CC-DAB3-15E511966A78}"/>
                </a:ext>
              </a:extLst>
            </p:cNvPr>
            <p:cNvSpPr txBox="1"/>
            <p:nvPr/>
          </p:nvSpPr>
          <p:spPr>
            <a:xfrm rot="5397003">
              <a:off x="5500869" y="4880004"/>
              <a:ext cx="344100" cy="1257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latin typeface="Calibri"/>
                  <a:ea typeface="Calibri"/>
                  <a:cs typeface="Calibri"/>
                  <a:sym typeface="Calibri"/>
                </a:rPr>
                <a:t>30 cm</a:t>
              </a: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71" name="Google Shape;204;p14">
              <a:extLst>
                <a:ext uri="{FF2B5EF4-FFF2-40B4-BE49-F238E27FC236}">
                  <a16:creationId xmlns:a16="http://schemas.microsoft.com/office/drawing/2014/main" id="{69C3B2CD-5F54-EC74-650E-A7BCD41B25DB}"/>
                </a:ext>
              </a:extLst>
            </p:cNvPr>
            <p:cNvCxnSpPr>
              <a:cxnSpLocks/>
            </p:cNvCxnSpPr>
            <p:nvPr/>
          </p:nvCxnSpPr>
          <p:spPr>
            <a:xfrm>
              <a:off x="5625380" y="4761276"/>
              <a:ext cx="0" cy="230107"/>
            </a:xfrm>
            <a:prstGeom prst="straightConnector1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triangle" w="sm" len="sm"/>
              <a:tailEnd type="triangle" w="sm" len="sm"/>
            </a:ln>
          </p:spPr>
        </p:cxnSp>
      </p:grpSp>
      <p:cxnSp>
        <p:nvCxnSpPr>
          <p:cNvPr id="72" name="Google Shape;205;p14">
            <a:extLst>
              <a:ext uri="{FF2B5EF4-FFF2-40B4-BE49-F238E27FC236}">
                <a16:creationId xmlns:a16="http://schemas.microsoft.com/office/drawing/2014/main" id="{80FA8A9D-8272-8DC1-6958-D5D2D5258B2E}"/>
              </a:ext>
            </a:extLst>
          </p:cNvPr>
          <p:cNvCxnSpPr>
            <a:cxnSpLocks/>
          </p:cNvCxnSpPr>
          <p:nvPr/>
        </p:nvCxnSpPr>
        <p:spPr>
          <a:xfrm flipV="1">
            <a:off x="5582525" y="7985361"/>
            <a:ext cx="67953" cy="1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8" name="Google Shape;170;g34b1dca1029_0_53">
            <a:extLst>
              <a:ext uri="{FF2B5EF4-FFF2-40B4-BE49-F238E27FC236}">
                <a16:creationId xmlns:a16="http://schemas.microsoft.com/office/drawing/2014/main" id="{4C39C5CE-2958-87A7-00D6-98A4501EBD5D}"/>
              </a:ext>
            </a:extLst>
          </p:cNvPr>
          <p:cNvSpPr/>
          <p:nvPr/>
        </p:nvSpPr>
        <p:spPr>
          <a:xfrm>
            <a:off x="183506" y="7227463"/>
            <a:ext cx="6514866" cy="220326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90E1CC8-7044-823C-C80C-54CEFC6A893F}"/>
              </a:ext>
            </a:extLst>
          </p:cNvPr>
          <p:cNvGrpSpPr/>
          <p:nvPr/>
        </p:nvGrpSpPr>
        <p:grpSpPr>
          <a:xfrm>
            <a:off x="3424260" y="503891"/>
            <a:ext cx="3165602" cy="1310234"/>
            <a:chOff x="3327411" y="7283878"/>
            <a:chExt cx="3165602" cy="1310234"/>
          </a:xfrm>
        </p:grpSpPr>
        <p:pic>
          <p:nvPicPr>
            <p:cNvPr id="54" name="Google Shape;185;p14">
              <a:extLst>
                <a:ext uri="{FF2B5EF4-FFF2-40B4-BE49-F238E27FC236}">
                  <a16:creationId xmlns:a16="http://schemas.microsoft.com/office/drawing/2014/main" id="{B80A4C3F-09C8-A55D-4A93-4D4878DD556A}"/>
                </a:ext>
              </a:extLst>
            </p:cNvPr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74686" y="7655273"/>
              <a:ext cx="2463362" cy="6798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4" name="Google Shape;217;p14">
              <a:extLst>
                <a:ext uri="{FF2B5EF4-FFF2-40B4-BE49-F238E27FC236}">
                  <a16:creationId xmlns:a16="http://schemas.microsoft.com/office/drawing/2014/main" id="{EA2F2259-5B0C-8D94-AABE-9C60FF16C24B}"/>
                </a:ext>
              </a:extLst>
            </p:cNvPr>
            <p:cNvSpPr txBox="1"/>
            <p:nvPr/>
          </p:nvSpPr>
          <p:spPr>
            <a:xfrm>
              <a:off x="5333991" y="7283878"/>
              <a:ext cx="819061" cy="2763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latin typeface="Calibri"/>
                  <a:ea typeface="Calibri"/>
                  <a:cs typeface="Calibri"/>
                  <a:sym typeface="Calibri"/>
                </a:rPr>
                <a:t>5cm nail</a:t>
              </a: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8" name="Google Shape;218;p14">
              <a:extLst>
                <a:ext uri="{FF2B5EF4-FFF2-40B4-BE49-F238E27FC236}">
                  <a16:creationId xmlns:a16="http://schemas.microsoft.com/office/drawing/2014/main" id="{715152E1-40F9-9ED1-2CD0-50BC62B3BFC9}"/>
                </a:ext>
              </a:extLst>
            </p:cNvPr>
            <p:cNvGrpSpPr/>
            <p:nvPr/>
          </p:nvGrpSpPr>
          <p:grpSpPr>
            <a:xfrm>
              <a:off x="3327411" y="7350436"/>
              <a:ext cx="3165602" cy="1243676"/>
              <a:chOff x="1996153" y="1354925"/>
              <a:chExt cx="3165359" cy="1270195"/>
            </a:xfrm>
          </p:grpSpPr>
          <p:sp>
            <p:nvSpPr>
              <p:cNvPr id="59" name="Google Shape;219;p14">
                <a:extLst>
                  <a:ext uri="{FF2B5EF4-FFF2-40B4-BE49-F238E27FC236}">
                    <a16:creationId xmlns:a16="http://schemas.microsoft.com/office/drawing/2014/main" id="{0920A173-0E50-F0E3-CB43-F69245C07135}"/>
                  </a:ext>
                </a:extLst>
              </p:cNvPr>
              <p:cNvSpPr txBox="1"/>
              <p:nvPr/>
            </p:nvSpPr>
            <p:spPr>
              <a:xfrm>
                <a:off x="2879697" y="1928613"/>
                <a:ext cx="824572" cy="28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 i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1</a:t>
                </a:r>
                <a:endParaRPr sz="1200" b="1" i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220;p14">
                <a:extLst>
                  <a:ext uri="{FF2B5EF4-FFF2-40B4-BE49-F238E27FC236}">
                    <a16:creationId xmlns:a16="http://schemas.microsoft.com/office/drawing/2014/main" id="{D042059B-2B6B-BD93-92FD-68EAF1196650}"/>
                  </a:ext>
                </a:extLst>
              </p:cNvPr>
              <p:cNvSpPr txBox="1"/>
              <p:nvPr/>
            </p:nvSpPr>
            <p:spPr>
              <a:xfrm>
                <a:off x="2766689" y="2342912"/>
                <a:ext cx="2394823" cy="28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latin typeface="Calibri"/>
                    <a:ea typeface="Calibri"/>
                    <a:cs typeface="Calibri"/>
                    <a:sym typeface="Calibri"/>
                  </a:rPr>
                  <a:t>A. Move </a:t>
                </a:r>
                <a:r>
                  <a:rPr lang="en-GB" sz="1200">
                    <a:latin typeface="Calibri"/>
                    <a:ea typeface="Calibri"/>
                    <a:cs typeface="Calibri"/>
                    <a:sym typeface="Calibri"/>
                  </a:rPr>
                  <a:t>Panel 2 closer to Panel 1</a:t>
                </a:r>
                <a:endParaRPr sz="1200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222;p14">
                <a:extLst>
                  <a:ext uri="{FF2B5EF4-FFF2-40B4-BE49-F238E27FC236}">
                    <a16:creationId xmlns:a16="http://schemas.microsoft.com/office/drawing/2014/main" id="{9F0DD5FE-75F3-24F0-0692-118AB8DA2482}"/>
                  </a:ext>
                </a:extLst>
              </p:cNvPr>
              <p:cNvSpPr txBox="1"/>
              <p:nvPr/>
            </p:nvSpPr>
            <p:spPr>
              <a:xfrm>
                <a:off x="1996153" y="1354925"/>
                <a:ext cx="1617129" cy="28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latin typeface="Calibri"/>
                    <a:ea typeface="Calibri"/>
                    <a:cs typeface="Calibri"/>
                    <a:sym typeface="Calibri"/>
                  </a:rPr>
                  <a:t>Panel 1 cover-batten</a:t>
                </a:r>
                <a:endParaRPr sz="12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" name="Google Shape;224;p14">
                <a:extLst>
                  <a:ext uri="{FF2B5EF4-FFF2-40B4-BE49-F238E27FC236}">
                    <a16:creationId xmlns:a16="http://schemas.microsoft.com/office/drawing/2014/main" id="{9C1FCC75-D3FF-8DFF-307A-9FB58EBB655B}"/>
                  </a:ext>
                </a:extLst>
              </p:cNvPr>
              <p:cNvSpPr txBox="1"/>
              <p:nvPr/>
            </p:nvSpPr>
            <p:spPr>
              <a:xfrm>
                <a:off x="4285909" y="1526634"/>
                <a:ext cx="862800" cy="28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latin typeface="Calibri"/>
                    <a:ea typeface="Calibri"/>
                    <a:cs typeface="Calibri"/>
                    <a:sym typeface="Calibri"/>
                  </a:rPr>
                  <a:t>Tarpaulin</a:t>
                </a:r>
                <a:endParaRPr sz="1200" b="1"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226;p14">
                <a:extLst>
                  <a:ext uri="{FF2B5EF4-FFF2-40B4-BE49-F238E27FC236}">
                    <a16:creationId xmlns:a16="http://schemas.microsoft.com/office/drawing/2014/main" id="{720EC0B7-1388-152D-5835-12AC22497549}"/>
                  </a:ext>
                </a:extLst>
              </p:cNvPr>
              <p:cNvSpPr txBox="1"/>
              <p:nvPr/>
            </p:nvSpPr>
            <p:spPr>
              <a:xfrm>
                <a:off x="4267854" y="1937311"/>
                <a:ext cx="824572" cy="28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 i="1">
                    <a:solidFill>
                      <a:srgbClr val="1155CC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Panel 2</a:t>
                </a:r>
                <a:endParaRPr sz="1200" b="1" i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75A7CC7-6BEC-F83D-28FF-1768A6770013}"/>
              </a:ext>
            </a:extLst>
          </p:cNvPr>
          <p:cNvGrpSpPr/>
          <p:nvPr/>
        </p:nvGrpSpPr>
        <p:grpSpPr>
          <a:xfrm>
            <a:off x="4194854" y="1799088"/>
            <a:ext cx="2387885" cy="1728930"/>
            <a:chOff x="7132382" y="6658346"/>
            <a:chExt cx="2387885" cy="1728930"/>
          </a:xfrm>
        </p:grpSpPr>
        <p:pic>
          <p:nvPicPr>
            <p:cNvPr id="67" name="Google Shape;210;p14">
              <a:extLst>
                <a:ext uri="{FF2B5EF4-FFF2-40B4-BE49-F238E27FC236}">
                  <a16:creationId xmlns:a16="http://schemas.microsoft.com/office/drawing/2014/main" id="{92FC45E3-707A-28A4-0EDB-CF162314E351}"/>
                </a:ext>
              </a:extLst>
            </p:cNvPr>
            <p:cNvPicPr preferRelativeResize="0"/>
            <p:nvPr/>
          </p:nvPicPr>
          <p:blipFill rotWithShape="1">
            <a:blip r:embed="rId10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338224" y="7684004"/>
              <a:ext cx="2060287" cy="703272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68" name="Google Shape;211;p14">
              <a:extLst>
                <a:ext uri="{FF2B5EF4-FFF2-40B4-BE49-F238E27FC236}">
                  <a16:creationId xmlns:a16="http://schemas.microsoft.com/office/drawing/2014/main" id="{40B6D928-2076-6FB6-F3D5-739FB0534546}"/>
                </a:ext>
              </a:extLst>
            </p:cNvPr>
            <p:cNvGrpSpPr/>
            <p:nvPr/>
          </p:nvGrpSpPr>
          <p:grpSpPr>
            <a:xfrm>
              <a:off x="7132382" y="6658346"/>
              <a:ext cx="2266127" cy="1109873"/>
              <a:chOff x="4775588" y="446253"/>
              <a:chExt cx="2265952" cy="1133542"/>
            </a:xfrm>
          </p:grpSpPr>
          <p:sp>
            <p:nvSpPr>
              <p:cNvPr id="36" name="Google Shape;212;p14">
                <a:extLst>
                  <a:ext uri="{FF2B5EF4-FFF2-40B4-BE49-F238E27FC236}">
                    <a16:creationId xmlns:a16="http://schemas.microsoft.com/office/drawing/2014/main" id="{FBACB10F-3CB4-1AC1-D867-03A54A142144}"/>
                  </a:ext>
                </a:extLst>
              </p:cNvPr>
              <p:cNvSpPr txBox="1"/>
              <p:nvPr/>
            </p:nvSpPr>
            <p:spPr>
              <a:xfrm>
                <a:off x="4775588" y="446253"/>
                <a:ext cx="2265952" cy="470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>
                <a:defPPr>
                  <a:defRPr lang="en-GB"/>
                </a:defPPr>
                <a:lvl1pPr>
                  <a:defRPr sz="816" b="1" i="1">
                    <a:solidFill>
                      <a:srgbClr val="595959"/>
                    </a:solidFill>
                    <a:latin typeface="Calibri"/>
                    <a:ea typeface="Calibri"/>
                    <a:cs typeface="Calibri"/>
                  </a:defRPr>
                </a:lvl1pPr>
              </a:lstStyle>
              <a:p>
                <a:pPr algn="just"/>
                <a:r>
                  <a:rPr lang="en-GB" sz="1200" i="0">
                    <a:solidFill>
                      <a:schemeClr val="tx1"/>
                    </a:solidFill>
                    <a:sym typeface="Calibri"/>
                  </a:rPr>
                  <a:t>B. Connect </a:t>
                </a:r>
                <a:r>
                  <a:rPr lang="en-GB" sz="1200" b="0" i="0">
                    <a:solidFill>
                      <a:schemeClr val="tx1"/>
                    </a:solidFill>
                    <a:sym typeface="Calibri"/>
                  </a:rPr>
                  <a:t>the panels together by nailing the cover-batten</a:t>
                </a:r>
                <a:endParaRPr sz="1200" b="0" i="0">
                  <a:solidFill>
                    <a:schemeClr val="tx1"/>
                  </a:solidFill>
                  <a:sym typeface="Calibri"/>
                </a:endParaRPr>
              </a:p>
            </p:txBody>
          </p:sp>
          <p:sp>
            <p:nvSpPr>
              <p:cNvPr id="40" name="Google Shape;214;p14">
                <a:extLst>
                  <a:ext uri="{FF2B5EF4-FFF2-40B4-BE49-F238E27FC236}">
                    <a16:creationId xmlns:a16="http://schemas.microsoft.com/office/drawing/2014/main" id="{A1C726D0-88CE-F133-02DB-F5FBA496BDBB}"/>
                  </a:ext>
                </a:extLst>
              </p:cNvPr>
              <p:cNvSpPr txBox="1"/>
              <p:nvPr/>
            </p:nvSpPr>
            <p:spPr>
              <a:xfrm>
                <a:off x="6133282" y="1297586"/>
                <a:ext cx="819000" cy="28220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5cm nails</a:t>
                </a:r>
                <a:endParaRPr sz="12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3" name="Google Shape;236;p14">
              <a:extLst>
                <a:ext uri="{FF2B5EF4-FFF2-40B4-BE49-F238E27FC236}">
                  <a16:creationId xmlns:a16="http://schemas.microsoft.com/office/drawing/2014/main" id="{E83B9B4D-C589-4B39-3F9E-D3A85FD8C586}"/>
                </a:ext>
              </a:extLst>
            </p:cNvPr>
            <p:cNvSpPr txBox="1"/>
            <p:nvPr/>
          </p:nvSpPr>
          <p:spPr>
            <a:xfrm>
              <a:off x="7138064" y="7033767"/>
              <a:ext cx="2382203" cy="5526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90786" rIns="90786" bIns="90786" anchor="t" anchorCtr="0">
              <a:spAutoFit/>
            </a:bodyPr>
            <a:lstStyle>
              <a:defPPr>
                <a:defRPr lang="en-GB"/>
              </a:defPPr>
              <a:lvl1pPr>
                <a:defRPr sz="907" b="1" i="1">
                  <a:solidFill>
                    <a:schemeClr val="dk2"/>
                  </a:solidFill>
                  <a:latin typeface="Calibri"/>
                  <a:ea typeface="Calibri"/>
                  <a:cs typeface="Calibri"/>
                </a:defRPr>
              </a:lvl1pPr>
            </a:lstStyle>
            <a:p>
              <a:pPr algn="just"/>
              <a:r>
                <a:rPr lang="en-GB" sz="1200" i="0">
                  <a:solidFill>
                    <a:schemeClr val="tx1"/>
                  </a:solidFill>
                  <a:sym typeface="Calibri"/>
                </a:rPr>
                <a:t>C. Nail </a:t>
              </a:r>
              <a:r>
                <a:rPr lang="en-GB" sz="1200" b="0" i="0">
                  <a:solidFill>
                    <a:schemeClr val="tx1"/>
                  </a:solidFill>
                  <a:sym typeface="Calibri"/>
                </a:rPr>
                <a:t>the cover-batten timbers once the panels are lifted</a:t>
              </a:r>
              <a:endParaRPr sz="1200" b="0" i="0">
                <a:solidFill>
                  <a:schemeClr val="tx1"/>
                </a:solidFill>
              </a:endParaRPr>
            </a:p>
          </p:txBody>
        </p:sp>
      </p:grpSp>
      <p:sp>
        <p:nvSpPr>
          <p:cNvPr id="83" name="Google Shape;368;p16">
            <a:extLst>
              <a:ext uri="{FF2B5EF4-FFF2-40B4-BE49-F238E27FC236}">
                <a16:creationId xmlns:a16="http://schemas.microsoft.com/office/drawing/2014/main" id="{9437E3D3-9F60-9EA2-537E-1610A7B9CE3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/>
              <a:t>- Page </a:t>
            </a:r>
            <a:fld id="{00000000-1234-1234-1234-123412341234}" type="slidenum">
              <a:rPr lang="en-GB"/>
              <a:pPr algn="ctr"/>
              <a:t>7</a:t>
            </a:fld>
            <a:r>
              <a:rPr lang="en-GB"/>
              <a:t> -</a:t>
            </a:r>
            <a:endParaRPr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7554EB-FBCB-1F7B-96DF-85D53FD3483C}"/>
              </a:ext>
            </a:extLst>
          </p:cNvPr>
          <p:cNvGrpSpPr/>
          <p:nvPr/>
        </p:nvGrpSpPr>
        <p:grpSpPr>
          <a:xfrm>
            <a:off x="183507" y="665034"/>
            <a:ext cx="4011348" cy="2627345"/>
            <a:chOff x="183507" y="1006530"/>
            <a:chExt cx="3073614" cy="2013150"/>
          </a:xfrm>
        </p:grpSpPr>
        <p:pic>
          <p:nvPicPr>
            <p:cNvPr id="3" name="Picture 2" descr="A white and red bridge&#10;&#10;AI-generated content may be incorrect.">
              <a:extLst>
                <a:ext uri="{FF2B5EF4-FFF2-40B4-BE49-F238E27FC236}">
                  <a16:creationId xmlns:a16="http://schemas.microsoft.com/office/drawing/2014/main" id="{87E206CC-3DDA-A920-D290-5A378E0BF7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3507" y="1006530"/>
              <a:ext cx="2773804" cy="2013150"/>
            </a:xfrm>
            <a:prstGeom prst="rect">
              <a:avLst/>
            </a:prstGeom>
          </p:spPr>
        </p:pic>
        <p:sp>
          <p:nvSpPr>
            <p:cNvPr id="4" name="Google Shape;178;p14">
              <a:extLst>
                <a:ext uri="{FF2B5EF4-FFF2-40B4-BE49-F238E27FC236}">
                  <a16:creationId xmlns:a16="http://schemas.microsoft.com/office/drawing/2014/main" id="{D245A83B-5267-2E31-BC35-1781D9570728}"/>
                </a:ext>
              </a:extLst>
            </p:cNvPr>
            <p:cNvSpPr/>
            <p:nvPr/>
          </p:nvSpPr>
          <p:spPr>
            <a:xfrm>
              <a:off x="2308872" y="2015411"/>
              <a:ext cx="866136" cy="885136"/>
            </a:xfrm>
            <a:prstGeom prst="wedgeRectCallout">
              <a:avLst>
                <a:gd name="adj1" fmla="val -73749"/>
                <a:gd name="adj2" fmla="val -19347"/>
              </a:avLst>
            </a:prstGeom>
            <a:noFill/>
            <a:ln>
              <a:headEnd type="none" w="sm" len="sm"/>
              <a:tailEnd type="none" w="sm" len="sm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spcFirstLastPara="1" wrap="square" lIns="100075" tIns="100075" rIns="100075" bIns="1000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/>
            </a:p>
          </p:txBody>
        </p:sp>
        <p:pic>
          <p:nvPicPr>
            <p:cNvPr id="11" name="Picture 10" descr="A white and red bridge&#10;&#10;AI-generated content may be incorrect.">
              <a:extLst>
                <a:ext uri="{FF2B5EF4-FFF2-40B4-BE49-F238E27FC236}">
                  <a16:creationId xmlns:a16="http://schemas.microsoft.com/office/drawing/2014/main" id="{9476AF60-367F-5DCE-069F-56A06E26A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312965" y="2019594"/>
              <a:ext cx="862043" cy="880953"/>
            </a:xfrm>
            <a:prstGeom prst="rect">
              <a:avLst/>
            </a:prstGeom>
          </p:spPr>
        </p:pic>
        <p:sp>
          <p:nvSpPr>
            <p:cNvPr id="85" name="Google Shape;222;p14">
              <a:extLst>
                <a:ext uri="{FF2B5EF4-FFF2-40B4-BE49-F238E27FC236}">
                  <a16:creationId xmlns:a16="http://schemas.microsoft.com/office/drawing/2014/main" id="{5BC91B71-03DB-72F8-7637-473B8BD158C0}"/>
                </a:ext>
              </a:extLst>
            </p:cNvPr>
            <p:cNvSpPr txBox="1"/>
            <p:nvPr/>
          </p:nvSpPr>
          <p:spPr>
            <a:xfrm rot="19342120">
              <a:off x="1106444" y="1131061"/>
              <a:ext cx="819063" cy="21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1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22;p14">
              <a:extLst>
                <a:ext uri="{FF2B5EF4-FFF2-40B4-BE49-F238E27FC236}">
                  <a16:creationId xmlns:a16="http://schemas.microsoft.com/office/drawing/2014/main" id="{F52A71E8-6967-58F2-110C-73F99720E94F}"/>
                </a:ext>
              </a:extLst>
            </p:cNvPr>
            <p:cNvSpPr txBox="1"/>
            <p:nvPr/>
          </p:nvSpPr>
          <p:spPr>
            <a:xfrm rot="19342120">
              <a:off x="350313" y="1766422"/>
              <a:ext cx="819063" cy="2117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rgbClr val="1155CC"/>
                  </a:solidFill>
                  <a:latin typeface="Calibri"/>
                  <a:ea typeface="Calibri"/>
                  <a:cs typeface="Calibri"/>
                  <a:sym typeface="Calibri"/>
                </a:rPr>
                <a:t>Panel 2</a:t>
              </a:r>
              <a:endParaRPr sz="1200" b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189;p14">
              <a:extLst>
                <a:ext uri="{FF2B5EF4-FFF2-40B4-BE49-F238E27FC236}">
                  <a16:creationId xmlns:a16="http://schemas.microsoft.com/office/drawing/2014/main" id="{337ABFAA-AFE2-7295-B037-927A6BED3193}"/>
                </a:ext>
              </a:extLst>
            </p:cNvPr>
            <p:cNvSpPr txBox="1"/>
            <p:nvPr/>
          </p:nvSpPr>
          <p:spPr>
            <a:xfrm>
              <a:off x="2433310" y="2657830"/>
              <a:ext cx="823811" cy="1953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00075" tIns="50025" rIns="100075" bIns="50025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000" b="1">
                  <a:latin typeface="Calibri"/>
                  <a:ea typeface="Calibri"/>
                  <a:cs typeface="Calibri"/>
                  <a:sym typeface="Calibri"/>
                </a:rPr>
                <a:t>Skirting = 10cm</a:t>
              </a:r>
              <a:endParaRPr sz="10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056F9EF2-D523-F376-A7E5-4A3660A3EC8A}"/>
              </a:ext>
            </a:extLst>
          </p:cNvPr>
          <p:cNvSpPr txBox="1"/>
          <p:nvPr/>
        </p:nvSpPr>
        <p:spPr>
          <a:xfrm>
            <a:off x="1428359" y="31418"/>
            <a:ext cx="39918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buNone/>
            </a:pPr>
            <a:r>
              <a:rPr lang="en-GB"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Wall Panels</a:t>
            </a:r>
          </a:p>
        </p:txBody>
      </p:sp>
      <p:cxnSp>
        <p:nvCxnSpPr>
          <p:cNvPr id="30" name="Google Shape;98;g33c391d3f5e_2_7">
            <a:extLst>
              <a:ext uri="{FF2B5EF4-FFF2-40B4-BE49-F238E27FC236}">
                <a16:creationId xmlns:a16="http://schemas.microsoft.com/office/drawing/2014/main" id="{FA889ED1-BA4D-0893-BD48-943FA3D0A57B}"/>
              </a:ext>
            </a:extLst>
          </p:cNvPr>
          <p:cNvCxnSpPr>
            <a:cxnSpLocks/>
          </p:cNvCxnSpPr>
          <p:nvPr/>
        </p:nvCxnSpPr>
        <p:spPr>
          <a:xfrm>
            <a:off x="4709646" y="808134"/>
            <a:ext cx="297854" cy="2289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52" name="Google Shape;98;g33c391d3f5e_2_7">
            <a:extLst>
              <a:ext uri="{FF2B5EF4-FFF2-40B4-BE49-F238E27FC236}">
                <a16:creationId xmlns:a16="http://schemas.microsoft.com/office/drawing/2014/main" id="{DB6A0572-94BE-96A3-A287-0272AE3D170E}"/>
              </a:ext>
            </a:extLst>
          </p:cNvPr>
          <p:cNvCxnSpPr>
            <a:cxnSpLocks/>
          </p:cNvCxnSpPr>
          <p:nvPr/>
        </p:nvCxnSpPr>
        <p:spPr>
          <a:xfrm flipH="1">
            <a:off x="5169783" y="694130"/>
            <a:ext cx="297854" cy="2289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78" name="Google Shape;98;g33c391d3f5e_2_7">
            <a:extLst>
              <a:ext uri="{FF2B5EF4-FFF2-40B4-BE49-F238E27FC236}">
                <a16:creationId xmlns:a16="http://schemas.microsoft.com/office/drawing/2014/main" id="{F3A87FF0-C06B-B8B2-3110-F0918B7B7AAB}"/>
              </a:ext>
            </a:extLst>
          </p:cNvPr>
          <p:cNvCxnSpPr>
            <a:cxnSpLocks/>
          </p:cNvCxnSpPr>
          <p:nvPr/>
        </p:nvCxnSpPr>
        <p:spPr>
          <a:xfrm flipH="1">
            <a:off x="5458499" y="911697"/>
            <a:ext cx="297854" cy="228946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91" name="Straight Arrow Connector 90">
            <a:extLst>
              <a:ext uri="{FF2B5EF4-FFF2-40B4-BE49-F238E27FC236}">
                <a16:creationId xmlns:a16="http://schemas.microsoft.com/office/drawing/2014/main" id="{6B911E29-3E9F-E642-925A-E22EDA945022}"/>
              </a:ext>
            </a:extLst>
          </p:cNvPr>
          <p:cNvCxnSpPr>
            <a:cxnSpLocks/>
          </p:cNvCxnSpPr>
          <p:nvPr/>
        </p:nvCxnSpPr>
        <p:spPr>
          <a:xfrm flipH="1">
            <a:off x="5445800" y="1477519"/>
            <a:ext cx="557095" cy="0"/>
          </a:xfrm>
          <a:prstGeom prst="straightConnector1">
            <a:avLst/>
          </a:prstGeom>
          <a:ln>
            <a:solidFill>
              <a:schemeClr val="tx2">
                <a:lumMod val="75000"/>
                <a:lumOff val="25000"/>
              </a:schemeClr>
            </a:solidFill>
            <a:headEnd type="oval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4" name="Google Shape;219;p14">
            <a:extLst>
              <a:ext uri="{FF2B5EF4-FFF2-40B4-BE49-F238E27FC236}">
                <a16:creationId xmlns:a16="http://schemas.microsoft.com/office/drawing/2014/main" id="{3B4D703F-C2CE-208F-DDF3-4A8F991347EC}"/>
              </a:ext>
            </a:extLst>
          </p:cNvPr>
          <p:cNvSpPr txBox="1"/>
          <p:nvPr/>
        </p:nvSpPr>
        <p:spPr>
          <a:xfrm>
            <a:off x="4502313" y="3142328"/>
            <a:ext cx="770988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 i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Panel 1</a:t>
            </a:r>
            <a:endParaRPr sz="1200" b="1" i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226;p14">
            <a:extLst>
              <a:ext uri="{FF2B5EF4-FFF2-40B4-BE49-F238E27FC236}">
                <a16:creationId xmlns:a16="http://schemas.microsoft.com/office/drawing/2014/main" id="{DD25E66C-011B-0B0E-6142-99EC66711FAF}"/>
              </a:ext>
            </a:extLst>
          </p:cNvPr>
          <p:cNvSpPr txBox="1"/>
          <p:nvPr/>
        </p:nvSpPr>
        <p:spPr>
          <a:xfrm>
            <a:off x="5597209" y="3150844"/>
            <a:ext cx="824635" cy="276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 i="1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Panel 2</a:t>
            </a:r>
            <a:endParaRPr sz="1200" b="1" i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70;g34b1dca1029_0_53">
            <a:extLst>
              <a:ext uri="{FF2B5EF4-FFF2-40B4-BE49-F238E27FC236}">
                <a16:creationId xmlns:a16="http://schemas.microsoft.com/office/drawing/2014/main" id="{9DACEBAB-9AF9-2ADC-4CEF-7F7CA698A042}"/>
              </a:ext>
            </a:extLst>
          </p:cNvPr>
          <p:cNvSpPr/>
          <p:nvPr/>
        </p:nvSpPr>
        <p:spPr>
          <a:xfrm>
            <a:off x="183980" y="4107469"/>
            <a:ext cx="6538744" cy="2234339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sp>
        <p:nvSpPr>
          <p:cNvPr id="110" name="Google Shape;170;g34b1dca1029_0_53">
            <a:extLst>
              <a:ext uri="{FF2B5EF4-FFF2-40B4-BE49-F238E27FC236}">
                <a16:creationId xmlns:a16="http://schemas.microsoft.com/office/drawing/2014/main" id="{76F67326-0D9B-726E-456B-4DD9606DF5E5}"/>
              </a:ext>
            </a:extLst>
          </p:cNvPr>
          <p:cNvSpPr/>
          <p:nvPr/>
        </p:nvSpPr>
        <p:spPr>
          <a:xfrm>
            <a:off x="183980" y="500124"/>
            <a:ext cx="6538744" cy="305793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1CECAFA-E7E1-36AB-ECE9-585C195A3568}"/>
              </a:ext>
            </a:extLst>
          </p:cNvPr>
          <p:cNvGrpSpPr/>
          <p:nvPr/>
        </p:nvGrpSpPr>
        <p:grpSpPr>
          <a:xfrm>
            <a:off x="2942841" y="4093468"/>
            <a:ext cx="4242126" cy="2541640"/>
            <a:chOff x="2942841" y="4093468"/>
            <a:chExt cx="4242126" cy="2541640"/>
          </a:xfrm>
        </p:grpSpPr>
        <p:grpSp>
          <p:nvGrpSpPr>
            <p:cNvPr id="174" name="Group 173">
              <a:extLst>
                <a:ext uri="{FF2B5EF4-FFF2-40B4-BE49-F238E27FC236}">
                  <a16:creationId xmlns:a16="http://schemas.microsoft.com/office/drawing/2014/main" id="{875946B8-E05E-FC25-785C-5E7783224C58}"/>
                </a:ext>
              </a:extLst>
            </p:cNvPr>
            <p:cNvGrpSpPr/>
            <p:nvPr/>
          </p:nvGrpSpPr>
          <p:grpSpPr>
            <a:xfrm>
              <a:off x="2942841" y="4093468"/>
              <a:ext cx="4242126" cy="2541640"/>
              <a:chOff x="2942841" y="4093468"/>
              <a:chExt cx="4242126" cy="2541640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C7C1818C-D2B7-1515-6C2C-45186A0280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42841" y="4093468"/>
                <a:ext cx="4242126" cy="2541640"/>
              </a:xfrm>
              <a:prstGeom prst="rect">
                <a:avLst/>
              </a:prstGeom>
            </p:spPr>
          </p:pic>
          <p:cxnSp>
            <p:nvCxnSpPr>
              <p:cNvPr id="114" name="Straight Arrow Connector 113">
                <a:extLst>
                  <a:ext uri="{FF2B5EF4-FFF2-40B4-BE49-F238E27FC236}">
                    <a16:creationId xmlns:a16="http://schemas.microsoft.com/office/drawing/2014/main" id="{B3E8E32C-8728-CD44-1A5D-F56DF2C471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52433" y="4601633"/>
                <a:ext cx="389080" cy="16405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17" name="Straight Arrow Connector 116">
                <a:extLst>
                  <a:ext uri="{FF2B5EF4-FFF2-40B4-BE49-F238E27FC236}">
                    <a16:creationId xmlns:a16="http://schemas.microsoft.com/office/drawing/2014/main" id="{E079F3B2-3DD8-303D-A0CE-7F38B105A9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36445" y="4251087"/>
                <a:ext cx="113180" cy="39506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1" name="Straight Arrow Connector 120">
                <a:extLst>
                  <a:ext uri="{FF2B5EF4-FFF2-40B4-BE49-F238E27FC236}">
                    <a16:creationId xmlns:a16="http://schemas.microsoft.com/office/drawing/2014/main" id="{AD4CC511-A32D-8A7F-579C-48A8D04DA3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55196" y="4172791"/>
                <a:ext cx="220029" cy="0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cxnSp>
            <p:nvCxnSpPr>
              <p:cNvPr id="126" name="Straight Arrow Connector 125">
                <a:extLst>
                  <a:ext uri="{FF2B5EF4-FFF2-40B4-BE49-F238E27FC236}">
                    <a16:creationId xmlns:a16="http://schemas.microsoft.com/office/drawing/2014/main" id="{2BF5B2C8-EDDC-96AA-5B63-0630F44D272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83356" y="4346575"/>
                <a:ext cx="89776" cy="70964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headEnd type="none" w="med" len="med"/>
                <a:tailEnd type="none" w="med" len="med"/>
              </a:ln>
            </p:spPr>
            <p:style>
              <a:lnRef idx="3">
                <a:schemeClr val="accent2"/>
              </a:lnRef>
              <a:fillRef idx="0">
                <a:schemeClr val="accent2"/>
              </a:fillRef>
              <a:effectRef idx="2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156" name="Rectangle 155">
                <a:extLst>
                  <a:ext uri="{FF2B5EF4-FFF2-40B4-BE49-F238E27FC236}">
                    <a16:creationId xmlns:a16="http://schemas.microsoft.com/office/drawing/2014/main" id="{BB1314AB-E2C0-BAAE-CB66-C7748B50B711}"/>
                  </a:ext>
                </a:extLst>
              </p:cNvPr>
              <p:cNvSpPr/>
              <p:nvPr/>
            </p:nvSpPr>
            <p:spPr>
              <a:xfrm rot="5400000">
                <a:off x="4537663" y="5854657"/>
                <a:ext cx="18288" cy="5486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7" name="Rectangle 156">
                <a:extLst>
                  <a:ext uri="{FF2B5EF4-FFF2-40B4-BE49-F238E27FC236}">
                    <a16:creationId xmlns:a16="http://schemas.microsoft.com/office/drawing/2014/main" id="{802E58B2-8577-C052-02DF-A6D7F6FEF243}"/>
                  </a:ext>
                </a:extLst>
              </p:cNvPr>
              <p:cNvSpPr/>
              <p:nvPr/>
            </p:nvSpPr>
            <p:spPr>
              <a:xfrm rot="5400000">
                <a:off x="4524050" y="5323361"/>
                <a:ext cx="18288" cy="5486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1CA88D33-A317-38EF-EA3E-EB9126B609A6}"/>
                  </a:ext>
                </a:extLst>
              </p:cNvPr>
              <p:cNvSpPr/>
              <p:nvPr/>
            </p:nvSpPr>
            <p:spPr>
              <a:xfrm>
                <a:off x="4256381" y="5117377"/>
                <a:ext cx="524054" cy="467071"/>
              </a:xfrm>
              <a:prstGeom prst="rect">
                <a:avLst/>
              </a:prstGeom>
              <a:solidFill>
                <a:srgbClr val="CACE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0" name="Rectangle 169">
                <a:extLst>
                  <a:ext uri="{FF2B5EF4-FFF2-40B4-BE49-F238E27FC236}">
                    <a16:creationId xmlns:a16="http://schemas.microsoft.com/office/drawing/2014/main" id="{612BFE9C-F02C-9D68-4000-3664339EE8BC}"/>
                  </a:ext>
                </a:extLst>
              </p:cNvPr>
              <p:cNvSpPr/>
              <p:nvPr/>
            </p:nvSpPr>
            <p:spPr>
              <a:xfrm>
                <a:off x="4262448" y="5609018"/>
                <a:ext cx="542345" cy="509755"/>
              </a:xfrm>
              <a:prstGeom prst="rect">
                <a:avLst/>
              </a:prstGeom>
              <a:solidFill>
                <a:srgbClr val="CACEE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2" name="Rectangle 171">
                <a:extLst>
                  <a:ext uri="{FF2B5EF4-FFF2-40B4-BE49-F238E27FC236}">
                    <a16:creationId xmlns:a16="http://schemas.microsoft.com/office/drawing/2014/main" id="{EF58A6CB-7DE2-6CA7-06DB-0240A2FC4521}"/>
                  </a:ext>
                </a:extLst>
              </p:cNvPr>
              <p:cNvSpPr/>
              <p:nvPr/>
            </p:nvSpPr>
            <p:spPr>
              <a:xfrm>
                <a:off x="5439379" y="5169501"/>
                <a:ext cx="178883" cy="106256"/>
              </a:xfrm>
              <a:prstGeom prst="rect">
                <a:avLst/>
              </a:prstGeom>
              <a:solidFill>
                <a:srgbClr val="E4E6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3" name="Rectangle 172">
                <a:extLst>
                  <a:ext uri="{FF2B5EF4-FFF2-40B4-BE49-F238E27FC236}">
                    <a16:creationId xmlns:a16="http://schemas.microsoft.com/office/drawing/2014/main" id="{189735A6-C684-CF67-F8E3-AC57747D4687}"/>
                  </a:ext>
                </a:extLst>
              </p:cNvPr>
              <p:cNvSpPr/>
              <p:nvPr/>
            </p:nvSpPr>
            <p:spPr>
              <a:xfrm rot="20492357" flipV="1">
                <a:off x="5444589" y="5238545"/>
                <a:ext cx="192431" cy="66532"/>
              </a:xfrm>
              <a:prstGeom prst="rect">
                <a:avLst/>
              </a:prstGeom>
              <a:solidFill>
                <a:srgbClr val="E4E6EF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315632F4-4479-203A-C25C-1FC38EBB9E79}"/>
                  </a:ext>
                </a:extLst>
              </p:cNvPr>
              <p:cNvSpPr>
                <a:spLocks/>
              </p:cNvSpPr>
              <p:nvPr/>
            </p:nvSpPr>
            <p:spPr>
              <a:xfrm rot="19500498">
                <a:off x="6006841" y="4681847"/>
                <a:ext cx="27432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1" name="Rectangle 160">
                <a:extLst>
                  <a:ext uri="{FF2B5EF4-FFF2-40B4-BE49-F238E27FC236}">
                    <a16:creationId xmlns:a16="http://schemas.microsoft.com/office/drawing/2014/main" id="{B70B1318-D3FD-0406-8E1A-0E62E76DCF3B}"/>
                  </a:ext>
                </a:extLst>
              </p:cNvPr>
              <p:cNvSpPr/>
              <p:nvPr/>
            </p:nvSpPr>
            <p:spPr>
              <a:xfrm rot="4260000">
                <a:off x="5932645" y="4936831"/>
                <a:ext cx="27432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6863778-F56D-26BE-5E54-1DF868EDC5C4}"/>
                  </a:ext>
                </a:extLst>
              </p:cNvPr>
              <p:cNvSpPr/>
              <p:nvPr/>
            </p:nvSpPr>
            <p:spPr>
              <a:xfrm rot="4517200">
                <a:off x="5666438" y="4557811"/>
                <a:ext cx="27432" cy="45720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4" name="Rectangle 153">
                <a:extLst>
                  <a:ext uri="{FF2B5EF4-FFF2-40B4-BE49-F238E27FC236}">
                    <a16:creationId xmlns:a16="http://schemas.microsoft.com/office/drawing/2014/main" id="{DF619066-6834-AEA0-FC63-05A641E8E7D2}"/>
                  </a:ext>
                </a:extLst>
              </p:cNvPr>
              <p:cNvSpPr/>
              <p:nvPr/>
            </p:nvSpPr>
            <p:spPr>
              <a:xfrm rot="21480000">
                <a:off x="4243102" y="5099631"/>
                <a:ext cx="18288" cy="103327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3B5A2AEB-7409-7004-B1B4-04F72992B1E6}"/>
                  </a:ext>
                </a:extLst>
              </p:cNvPr>
              <p:cNvSpPr>
                <a:spLocks/>
              </p:cNvSpPr>
              <p:nvPr/>
            </p:nvSpPr>
            <p:spPr>
              <a:xfrm rot="21540000">
                <a:off x="4789212" y="5121696"/>
                <a:ext cx="18288" cy="100584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58" name="Rectangle 157">
                <a:extLst>
                  <a:ext uri="{FF2B5EF4-FFF2-40B4-BE49-F238E27FC236}">
                    <a16:creationId xmlns:a16="http://schemas.microsoft.com/office/drawing/2014/main" id="{99D2A4DE-38AD-5BAA-D8EC-1B76343028A1}"/>
                  </a:ext>
                </a:extLst>
              </p:cNvPr>
              <p:cNvSpPr/>
              <p:nvPr/>
            </p:nvSpPr>
            <p:spPr>
              <a:xfrm rot="5400000">
                <a:off x="4502851" y="4822392"/>
                <a:ext cx="18288" cy="576072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 w="3175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3D1B6B2-D827-0EA0-556A-7C71604B9F21}"/>
                </a:ext>
              </a:extLst>
            </p:cNvPr>
            <p:cNvSpPr/>
            <p:nvPr/>
          </p:nvSpPr>
          <p:spPr>
            <a:xfrm rot="20672809">
              <a:off x="5625471" y="4781344"/>
              <a:ext cx="297131" cy="207490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9BD4BC7-80E3-4D29-BF8E-B3D021D14976}"/>
                </a:ext>
              </a:extLst>
            </p:cNvPr>
            <p:cNvSpPr/>
            <p:nvPr/>
          </p:nvSpPr>
          <p:spPr>
            <a:xfrm rot="20672809">
              <a:off x="5614153" y="4812931"/>
              <a:ext cx="316268" cy="207490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37996EB-2504-6A59-3CF6-84802DF2768F}"/>
                </a:ext>
              </a:extLst>
            </p:cNvPr>
            <p:cNvSpPr/>
            <p:nvPr/>
          </p:nvSpPr>
          <p:spPr>
            <a:xfrm rot="3335622">
              <a:off x="5580927" y="4859179"/>
              <a:ext cx="238075" cy="207490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1B39B2B1-7B8B-7EF9-9BE2-63F9BADEA683}"/>
                </a:ext>
              </a:extLst>
            </p:cNvPr>
            <p:cNvSpPr/>
            <p:nvPr/>
          </p:nvSpPr>
          <p:spPr>
            <a:xfrm rot="19316677">
              <a:off x="6038779" y="4978447"/>
              <a:ext cx="45719" cy="125662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D303C3-426E-0A65-563A-09385F41A926}"/>
                </a:ext>
              </a:extLst>
            </p:cNvPr>
            <p:cNvSpPr/>
            <p:nvPr/>
          </p:nvSpPr>
          <p:spPr>
            <a:xfrm rot="20229541">
              <a:off x="5980329" y="5012219"/>
              <a:ext cx="71428" cy="107864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7364099-0853-C19F-0063-292BAF7A226B}"/>
                </a:ext>
              </a:extLst>
            </p:cNvPr>
            <p:cNvSpPr/>
            <p:nvPr/>
          </p:nvSpPr>
          <p:spPr>
            <a:xfrm rot="20647541">
              <a:off x="5565262" y="4825122"/>
              <a:ext cx="71428" cy="107864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44CA96A-0D8B-E74A-D2A1-2D36BD0C63F7}"/>
                </a:ext>
              </a:extLst>
            </p:cNvPr>
            <p:cNvSpPr/>
            <p:nvPr/>
          </p:nvSpPr>
          <p:spPr>
            <a:xfrm rot="20647541">
              <a:off x="5506026" y="4840896"/>
              <a:ext cx="71428" cy="107864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9A130FB-F1D1-C187-6BDF-2566D4F4C9BC}"/>
                </a:ext>
              </a:extLst>
            </p:cNvPr>
            <p:cNvSpPr/>
            <p:nvPr/>
          </p:nvSpPr>
          <p:spPr>
            <a:xfrm rot="15030237">
              <a:off x="6021578" y="5029859"/>
              <a:ext cx="45719" cy="125662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8E5C709-3FF4-43E1-3F1C-687BF77EE33E}"/>
                </a:ext>
              </a:extLst>
            </p:cNvPr>
            <p:cNvSpPr/>
            <p:nvPr/>
          </p:nvSpPr>
          <p:spPr>
            <a:xfrm rot="19752401">
              <a:off x="5884260" y="4756175"/>
              <a:ext cx="45719" cy="125662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8" name="Picture 4" descr="Stick with Long Branch on It 48340257 PNG">
              <a:extLst>
                <a:ext uri="{FF2B5EF4-FFF2-40B4-BE49-F238E27FC236}">
                  <a16:creationId xmlns:a16="http://schemas.microsoft.com/office/drawing/2014/main" id="{41FFDCC8-848F-A8CD-6DB6-9BB6CB34EE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524" y="5084753"/>
              <a:ext cx="258917" cy="258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C644CCE4-0EDC-28B4-FFE3-4A67DF21A725}"/>
                </a:ext>
              </a:extLst>
            </p:cNvPr>
            <p:cNvSpPr>
              <a:spLocks/>
            </p:cNvSpPr>
            <p:nvPr/>
          </p:nvSpPr>
          <p:spPr>
            <a:xfrm rot="19500498">
              <a:off x="5589270" y="4783749"/>
              <a:ext cx="27432" cy="5029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E0DA4AB-FBCF-A484-F748-5B0043E7017A}"/>
                </a:ext>
              </a:extLst>
            </p:cNvPr>
            <p:cNvSpPr/>
            <p:nvPr/>
          </p:nvSpPr>
          <p:spPr>
            <a:xfrm rot="20413852">
              <a:off x="5707050" y="4968944"/>
              <a:ext cx="297131" cy="207490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D2A226-F807-A707-EBC4-7749A474580E}"/>
                </a:ext>
              </a:extLst>
            </p:cNvPr>
            <p:cNvSpPr/>
            <p:nvPr/>
          </p:nvSpPr>
          <p:spPr>
            <a:xfrm rot="19457889">
              <a:off x="5645784" y="4894286"/>
              <a:ext cx="377974" cy="227045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6F54FA7-78EC-8D05-E83F-BE7FA8C6C036}"/>
              </a:ext>
            </a:extLst>
          </p:cNvPr>
          <p:cNvSpPr txBox="1"/>
          <p:nvPr/>
        </p:nvSpPr>
        <p:spPr>
          <a:xfrm>
            <a:off x="-37211" y="5907288"/>
            <a:ext cx="35998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>
                <a:latin typeface="Calibri"/>
                <a:ea typeface="Calibri"/>
                <a:cs typeface="Calibri"/>
                <a:sym typeface="Calibri"/>
              </a:rPr>
              <a:t>Check if the shelter is square: measure both diagonals—they should match.</a:t>
            </a:r>
          </a:p>
        </p:txBody>
      </p:sp>
      <p:sp>
        <p:nvSpPr>
          <p:cNvPr id="111" name="Rectangle 110">
            <a:extLst>
              <a:ext uri="{FF2B5EF4-FFF2-40B4-BE49-F238E27FC236}">
                <a16:creationId xmlns:a16="http://schemas.microsoft.com/office/drawing/2014/main" id="{46A089A4-4ADE-C5F5-7945-6E3D12D08DEE}"/>
              </a:ext>
            </a:extLst>
          </p:cNvPr>
          <p:cNvSpPr/>
          <p:nvPr/>
        </p:nvSpPr>
        <p:spPr>
          <a:xfrm>
            <a:off x="183506" y="6341553"/>
            <a:ext cx="6539217" cy="4694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Add door and window frames*: </a:t>
            </a:r>
            <a:r>
              <a:rPr lang="en-GB" sz="15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a side-hinged door and </a:t>
            </a:r>
            <a:r>
              <a:rPr lang="en-GB" sz="15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two</a:t>
            </a:r>
            <a:r>
              <a:rPr lang="en-GB" sz="1500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 top-hung windows that serve as a canopy for privacy, weather and sun protection.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6D46C1-1E1D-B143-4DD0-30725BB74C3D}"/>
              </a:ext>
            </a:extLst>
          </p:cNvPr>
          <p:cNvSpPr txBox="1"/>
          <p:nvPr/>
        </p:nvSpPr>
        <p:spPr>
          <a:xfrm>
            <a:off x="236475" y="9434963"/>
            <a:ext cx="5503966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defRPr sz="12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fontAlgn="base"/>
            <a:r>
              <a:rPr lang="en-GB" sz="1300" b="1" dirty="0"/>
              <a:t>* Households can add mesh for insect protection and privacy. A canopy can be installed over doors to reduce water ingress.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2462F7E-F835-47CC-7B7D-B8925187E453}"/>
              </a:ext>
            </a:extLst>
          </p:cNvPr>
          <p:cNvCxnSpPr>
            <a:cxnSpLocks/>
          </p:cNvCxnSpPr>
          <p:nvPr/>
        </p:nvCxnSpPr>
        <p:spPr>
          <a:xfrm>
            <a:off x="4440740" y="4904250"/>
            <a:ext cx="327624" cy="139235"/>
          </a:xfrm>
          <a:prstGeom prst="line">
            <a:avLst/>
          </a:prstGeom>
          <a:ln w="76200">
            <a:solidFill>
              <a:srgbClr val="E4E6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238B7CD-3849-B6A1-5058-5D9DBF2F1F04}"/>
              </a:ext>
            </a:extLst>
          </p:cNvPr>
          <p:cNvCxnSpPr>
            <a:cxnSpLocks/>
          </p:cNvCxnSpPr>
          <p:nvPr/>
        </p:nvCxnSpPr>
        <p:spPr>
          <a:xfrm>
            <a:off x="4451738" y="4853631"/>
            <a:ext cx="282695" cy="143368"/>
          </a:xfrm>
          <a:prstGeom prst="line">
            <a:avLst/>
          </a:prstGeom>
          <a:ln w="76200">
            <a:solidFill>
              <a:srgbClr val="E4E6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89BC6FC2-C467-C9C8-4B14-4D36DB0B8CB0}"/>
              </a:ext>
            </a:extLst>
          </p:cNvPr>
          <p:cNvCxnSpPr>
            <a:cxnSpLocks/>
          </p:cNvCxnSpPr>
          <p:nvPr/>
        </p:nvCxnSpPr>
        <p:spPr>
          <a:xfrm flipH="1">
            <a:off x="4753780" y="4998844"/>
            <a:ext cx="22057" cy="73845"/>
          </a:xfrm>
          <a:prstGeom prst="line">
            <a:avLst/>
          </a:prstGeom>
          <a:ln w="19050">
            <a:solidFill>
              <a:srgbClr val="E4E6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CFECCCAD-37E2-1E27-DFED-C4DB3D6E7BCE}"/>
              </a:ext>
            </a:extLst>
          </p:cNvPr>
          <p:cNvCxnSpPr>
            <a:cxnSpLocks/>
          </p:cNvCxnSpPr>
          <p:nvPr/>
        </p:nvCxnSpPr>
        <p:spPr>
          <a:xfrm>
            <a:off x="4423037" y="4943953"/>
            <a:ext cx="354905" cy="156010"/>
          </a:xfrm>
          <a:prstGeom prst="line">
            <a:avLst/>
          </a:prstGeom>
          <a:ln>
            <a:solidFill>
              <a:srgbClr val="A06A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6AEEFC-F2D7-D139-001F-6380832FDF3E}"/>
              </a:ext>
            </a:extLst>
          </p:cNvPr>
          <p:cNvCxnSpPr>
            <a:cxnSpLocks/>
          </p:cNvCxnSpPr>
          <p:nvPr/>
        </p:nvCxnSpPr>
        <p:spPr>
          <a:xfrm>
            <a:off x="4775837" y="4997523"/>
            <a:ext cx="0" cy="85598"/>
          </a:xfrm>
          <a:prstGeom prst="line">
            <a:avLst/>
          </a:prstGeom>
          <a:ln w="19050">
            <a:solidFill>
              <a:srgbClr val="E4E6E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2077128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 descr="A black background with orange lines&#10;&#10;AI-generated content may be incorrect.">
            <a:extLst>
              <a:ext uri="{FF2B5EF4-FFF2-40B4-BE49-F238E27FC236}">
                <a16:creationId xmlns:a16="http://schemas.microsoft.com/office/drawing/2014/main" id="{1C0A4A19-C2FB-70B0-4182-A0DAC23E6CB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3083" y="5908557"/>
            <a:ext cx="6007393" cy="2720124"/>
          </a:xfrm>
          <a:prstGeom prst="rect">
            <a:avLst/>
          </a:prstGeom>
        </p:spPr>
      </p:pic>
      <p:grpSp>
        <p:nvGrpSpPr>
          <p:cNvPr id="21" name="Google Shape;251;g34b1dca1029_0_208">
            <a:extLst>
              <a:ext uri="{FF2B5EF4-FFF2-40B4-BE49-F238E27FC236}">
                <a16:creationId xmlns:a16="http://schemas.microsoft.com/office/drawing/2014/main" id="{9C066E17-D471-BC7C-C3B4-30D524A0B20D}"/>
              </a:ext>
            </a:extLst>
          </p:cNvPr>
          <p:cNvGrpSpPr/>
          <p:nvPr/>
        </p:nvGrpSpPr>
        <p:grpSpPr>
          <a:xfrm>
            <a:off x="1939144" y="7336464"/>
            <a:ext cx="3815356" cy="1048519"/>
            <a:chOff x="-3698198" y="3830470"/>
            <a:chExt cx="3269893" cy="898617"/>
          </a:xfrm>
        </p:grpSpPr>
        <p:sp>
          <p:nvSpPr>
            <p:cNvPr id="42" name="Google Shape;253;g34b1dca1029_0_208">
              <a:extLst>
                <a:ext uri="{FF2B5EF4-FFF2-40B4-BE49-F238E27FC236}">
                  <a16:creationId xmlns:a16="http://schemas.microsoft.com/office/drawing/2014/main" id="{CF938813-A473-3477-112B-5D22854F761D}"/>
                </a:ext>
              </a:extLst>
            </p:cNvPr>
            <p:cNvSpPr txBox="1"/>
            <p:nvPr/>
          </p:nvSpPr>
          <p:spPr>
            <a:xfrm rot="20484491">
              <a:off x="-3698198" y="3830470"/>
              <a:ext cx="796992" cy="19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1.84 m</a:t>
              </a:r>
              <a:endParaRPr sz="9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254;g34b1dca1029_0_208">
              <a:extLst>
                <a:ext uri="{FF2B5EF4-FFF2-40B4-BE49-F238E27FC236}">
                  <a16:creationId xmlns:a16="http://schemas.microsoft.com/office/drawing/2014/main" id="{56D2C962-727A-713C-D739-63AAA3E81AE8}"/>
                </a:ext>
              </a:extLst>
            </p:cNvPr>
            <p:cNvSpPr txBox="1"/>
            <p:nvPr/>
          </p:nvSpPr>
          <p:spPr>
            <a:xfrm rot="5004">
              <a:off x="-2667556" y="4311030"/>
              <a:ext cx="824401" cy="19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2.4m</a:t>
              </a:r>
              <a:endParaRPr sz="9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256;g34b1dca1029_0_208">
              <a:extLst>
                <a:ext uri="{FF2B5EF4-FFF2-40B4-BE49-F238E27FC236}">
                  <a16:creationId xmlns:a16="http://schemas.microsoft.com/office/drawing/2014/main" id="{B2752AD9-A587-0B70-686B-50448D93694D}"/>
                </a:ext>
              </a:extLst>
            </p:cNvPr>
            <p:cNvSpPr txBox="1"/>
            <p:nvPr/>
          </p:nvSpPr>
          <p:spPr>
            <a:xfrm rot="5400">
              <a:off x="-1001306" y="4426401"/>
              <a:ext cx="573001" cy="19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14°</a:t>
              </a:r>
              <a:endParaRPr sz="9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257;g34b1dca1029_0_208">
              <a:extLst>
                <a:ext uri="{FF2B5EF4-FFF2-40B4-BE49-F238E27FC236}">
                  <a16:creationId xmlns:a16="http://schemas.microsoft.com/office/drawing/2014/main" id="{B686A2DB-A08C-D4D1-8AA6-025C18422A6B}"/>
                </a:ext>
              </a:extLst>
            </p:cNvPr>
            <p:cNvSpPr txBox="1"/>
            <p:nvPr/>
          </p:nvSpPr>
          <p:spPr>
            <a:xfrm rot="5400">
              <a:off x="-2677926" y="4531290"/>
              <a:ext cx="573001" cy="197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900" b="1">
                  <a:solidFill>
                    <a:schemeClr val="tx1"/>
                  </a:solidFill>
                  <a:latin typeface="Calibri"/>
                  <a:ea typeface="Calibri"/>
                  <a:cs typeface="Calibri"/>
                  <a:sym typeface="Calibri"/>
                </a:rPr>
                <a:t>3.6m</a:t>
              </a:r>
              <a:endParaRPr sz="9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69740CC-3537-99A6-F0DC-FEE0FE8CC198}"/>
              </a:ext>
            </a:extLst>
          </p:cNvPr>
          <p:cNvGrpSpPr/>
          <p:nvPr/>
        </p:nvGrpSpPr>
        <p:grpSpPr>
          <a:xfrm>
            <a:off x="205087" y="1090515"/>
            <a:ext cx="4102576" cy="3769601"/>
            <a:chOff x="434719" y="928941"/>
            <a:chExt cx="3043251" cy="2796254"/>
          </a:xfrm>
        </p:grpSpPr>
        <p:pic>
          <p:nvPicPr>
            <p:cNvPr id="54" name="Picture 53" descr="A drawing of a building&#10;&#10;AI-generated content may be incorrect.">
              <a:extLst>
                <a:ext uri="{FF2B5EF4-FFF2-40B4-BE49-F238E27FC236}">
                  <a16:creationId xmlns:a16="http://schemas.microsoft.com/office/drawing/2014/main" id="{83C1038F-4FB1-ACD7-BFD4-3B82C5D9B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434719" y="928941"/>
              <a:ext cx="3043251" cy="2796254"/>
            </a:xfrm>
            <a:prstGeom prst="rect">
              <a:avLst/>
            </a:prstGeom>
          </p:spPr>
        </p:pic>
        <p:cxnSp>
          <p:nvCxnSpPr>
            <p:cNvPr id="56" name="Google Shape;311;p15">
              <a:extLst>
                <a:ext uri="{FF2B5EF4-FFF2-40B4-BE49-F238E27FC236}">
                  <a16:creationId xmlns:a16="http://schemas.microsoft.com/office/drawing/2014/main" id="{742E7A33-6787-D05A-9CE8-9DC30A0BD2A9}"/>
                </a:ext>
              </a:extLst>
            </p:cNvPr>
            <p:cNvCxnSpPr>
              <a:cxnSpLocks/>
            </p:cNvCxnSpPr>
            <p:nvPr/>
          </p:nvCxnSpPr>
          <p:spPr>
            <a:xfrm>
              <a:off x="1147191" y="1245909"/>
              <a:ext cx="883655" cy="18776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  <p:sp>
          <p:nvSpPr>
            <p:cNvPr id="57" name="Google Shape;312;p15">
              <a:extLst>
                <a:ext uri="{FF2B5EF4-FFF2-40B4-BE49-F238E27FC236}">
                  <a16:creationId xmlns:a16="http://schemas.microsoft.com/office/drawing/2014/main" id="{C6B1B4E1-6DE2-4DF4-1706-47371C0AAEEE}"/>
                </a:ext>
              </a:extLst>
            </p:cNvPr>
            <p:cNvSpPr txBox="1"/>
            <p:nvPr/>
          </p:nvSpPr>
          <p:spPr>
            <a:xfrm rot="698787">
              <a:off x="1362650" y="1170669"/>
              <a:ext cx="606593" cy="20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latin typeface="Calibri"/>
                  <a:ea typeface="Calibri"/>
                  <a:cs typeface="Calibri"/>
                  <a:sym typeface="Calibri"/>
                </a:rPr>
                <a:t>2.4m</a:t>
              </a: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314;p15">
              <a:extLst>
                <a:ext uri="{FF2B5EF4-FFF2-40B4-BE49-F238E27FC236}">
                  <a16:creationId xmlns:a16="http://schemas.microsoft.com/office/drawing/2014/main" id="{FD215398-DE8C-BF7A-36EC-7AFAF4B19E5A}"/>
                </a:ext>
              </a:extLst>
            </p:cNvPr>
            <p:cNvSpPr txBox="1"/>
            <p:nvPr/>
          </p:nvSpPr>
          <p:spPr>
            <a:xfrm rot="698787">
              <a:off x="2258249" y="1364235"/>
              <a:ext cx="608107" cy="2049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latin typeface="Calibri"/>
                  <a:ea typeface="Calibri"/>
                  <a:cs typeface="Calibri"/>
                  <a:sym typeface="Calibri"/>
                </a:rPr>
                <a:t>2.4m</a:t>
              </a:r>
              <a:endParaRPr sz="12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59" name="Google Shape;311;p15">
              <a:extLst>
                <a:ext uri="{FF2B5EF4-FFF2-40B4-BE49-F238E27FC236}">
                  <a16:creationId xmlns:a16="http://schemas.microsoft.com/office/drawing/2014/main" id="{123EAC94-0E57-4606-5200-6BF44A38B5A3}"/>
                </a:ext>
              </a:extLst>
            </p:cNvPr>
            <p:cNvCxnSpPr>
              <a:cxnSpLocks/>
            </p:cNvCxnSpPr>
            <p:nvPr/>
          </p:nvCxnSpPr>
          <p:spPr>
            <a:xfrm>
              <a:off x="2030846" y="1428538"/>
              <a:ext cx="855134" cy="185879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triangle" w="med" len="med"/>
              <a:tailEnd type="triangle" w="med" len="med"/>
            </a:ln>
          </p:spPr>
        </p:cxnSp>
      </p:grpSp>
      <p:sp>
        <p:nvSpPr>
          <p:cNvPr id="14" name="Google Shape;244;g34b1dca1029_0_208">
            <a:extLst>
              <a:ext uri="{FF2B5EF4-FFF2-40B4-BE49-F238E27FC236}">
                <a16:creationId xmlns:a16="http://schemas.microsoft.com/office/drawing/2014/main" id="{009F4AC9-A6AE-FFC8-8B79-68C588F1B5D0}"/>
              </a:ext>
            </a:extLst>
          </p:cNvPr>
          <p:cNvSpPr txBox="1">
            <a:spLocks noGrp="1"/>
          </p:cNvSpPr>
          <p:nvPr/>
        </p:nvSpPr>
        <p:spPr>
          <a:xfrm>
            <a:off x="431162" y="67212"/>
            <a:ext cx="5915100" cy="46162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ctr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>
                <a:sym typeface="Play"/>
              </a:rPr>
              <a:t>Pitched Roof</a:t>
            </a:r>
            <a:endParaRPr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9E701836-D9E3-7CF7-EF52-618F10D8FBE5}"/>
              </a:ext>
            </a:extLst>
          </p:cNvPr>
          <p:cNvSpPr txBox="1"/>
          <p:nvPr/>
        </p:nvSpPr>
        <p:spPr>
          <a:xfrm>
            <a:off x="205087" y="592362"/>
            <a:ext cx="341758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dk1"/>
              </a:buClr>
              <a:buSzPts val="1200"/>
            </a:pPr>
            <a:r>
              <a:rPr lang="en-GB" sz="1400" b="1" dirty="0">
                <a:latin typeface="Calibri"/>
                <a:ea typeface="Calibri"/>
                <a:cs typeface="Calibri"/>
                <a:sym typeface="Calibri"/>
              </a:rPr>
              <a:t>Use two 2.4 m lengths for the ridge beam. </a:t>
            </a:r>
          </a:p>
          <a:p>
            <a:pPr>
              <a:buClr>
                <a:schemeClr val="dk1"/>
              </a:buClr>
              <a:buSzPts val="1200"/>
            </a:pPr>
            <a:r>
              <a:rPr lang="en-GB" sz="1400" dirty="0">
                <a:latin typeface="Calibri"/>
                <a:ea typeface="Calibri"/>
                <a:cs typeface="Calibri"/>
                <a:sym typeface="Calibri"/>
              </a:rPr>
              <a:t>They connect the trusses and support the tarpaulin.</a:t>
            </a:r>
            <a:endParaRPr lang="en-GB" sz="1400" dirty="0">
              <a:latin typeface="Calibri"/>
              <a:ea typeface="Calibri"/>
              <a:cs typeface="Calibri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780827BE-2DC7-313B-2211-8E11D5336AD5}"/>
              </a:ext>
            </a:extLst>
          </p:cNvPr>
          <p:cNvSpPr txBox="1"/>
          <p:nvPr/>
        </p:nvSpPr>
        <p:spPr>
          <a:xfrm>
            <a:off x="4421588" y="3820359"/>
            <a:ext cx="223132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pPr algn="just"/>
            <a:r>
              <a:rPr lang="en-GB" sz="1400">
                <a:solidFill>
                  <a:schemeClr val="tx1"/>
                </a:solidFill>
                <a:sym typeface="Calibri"/>
              </a:rPr>
              <a:t>Fix diagonal braces at both ends, </a:t>
            </a:r>
            <a:r>
              <a:rPr lang="en-GB" sz="1400" b="0">
                <a:solidFill>
                  <a:schemeClr val="tx1"/>
                </a:solidFill>
                <a:sym typeface="Calibri"/>
              </a:rPr>
              <a:t>attach them to the underside of the first two and last two trusses.</a:t>
            </a:r>
          </a:p>
        </p:txBody>
      </p:sp>
      <p:sp>
        <p:nvSpPr>
          <p:cNvPr id="120" name="Google Shape;368;p16">
            <a:extLst>
              <a:ext uri="{FF2B5EF4-FFF2-40B4-BE49-F238E27FC236}">
                <a16:creationId xmlns:a16="http://schemas.microsoft.com/office/drawing/2014/main" id="{A7A4CAFC-EC28-3A7E-195B-BC26897D36F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 dirty="0"/>
              <a:t>- Page </a:t>
            </a:r>
            <a:fld id="{00000000-1234-1234-1234-123412341234}" type="slidenum">
              <a:rPr lang="en-GB"/>
              <a:pPr algn="ctr"/>
              <a:t>8</a:t>
            </a:fld>
            <a:r>
              <a:rPr lang="en-GB" dirty="0"/>
              <a:t> -</a:t>
            </a:r>
            <a:endParaRPr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431973-6899-EC74-2A3D-26823B1E6AE6}"/>
              </a:ext>
            </a:extLst>
          </p:cNvPr>
          <p:cNvCxnSpPr>
            <a:cxnSpLocks/>
          </p:cNvCxnSpPr>
          <p:nvPr/>
        </p:nvCxnSpPr>
        <p:spPr>
          <a:xfrm>
            <a:off x="3388712" y="7385430"/>
            <a:ext cx="0" cy="492125"/>
          </a:xfrm>
          <a:prstGeom prst="line">
            <a:avLst/>
          </a:prstGeom>
          <a:ln w="31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Google Shape;256;g34b1dca1029_0_208">
            <a:extLst>
              <a:ext uri="{FF2B5EF4-FFF2-40B4-BE49-F238E27FC236}">
                <a16:creationId xmlns:a16="http://schemas.microsoft.com/office/drawing/2014/main" id="{BC5A4582-0F78-B4D8-EF47-38C6C509B5B9}"/>
              </a:ext>
            </a:extLst>
          </p:cNvPr>
          <p:cNvSpPr txBox="1"/>
          <p:nvPr/>
        </p:nvSpPr>
        <p:spPr>
          <a:xfrm rot="5400">
            <a:off x="3334990" y="7586113"/>
            <a:ext cx="575364" cy="230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27cm</a:t>
            </a:r>
            <a:endParaRPr sz="9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F267D251-84F9-3104-F60D-A5B5BCD41552}"/>
              </a:ext>
            </a:extLst>
          </p:cNvPr>
          <p:cNvGrpSpPr/>
          <p:nvPr/>
        </p:nvGrpSpPr>
        <p:grpSpPr>
          <a:xfrm>
            <a:off x="4259541" y="230747"/>
            <a:ext cx="2554768" cy="2304819"/>
            <a:chOff x="-179446" y="31206"/>
            <a:chExt cx="2554768" cy="2304819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01FC2024-FB0E-89EB-77C8-8EBD85D60A2A}"/>
                </a:ext>
              </a:extLst>
            </p:cNvPr>
            <p:cNvGrpSpPr/>
            <p:nvPr/>
          </p:nvGrpSpPr>
          <p:grpSpPr>
            <a:xfrm>
              <a:off x="-179446" y="31206"/>
              <a:ext cx="2554768" cy="2304819"/>
              <a:chOff x="9004575" y="-219913"/>
              <a:chExt cx="2554768" cy="2304819"/>
            </a:xfrm>
          </p:grpSpPr>
          <p:grpSp>
            <p:nvGrpSpPr>
              <p:cNvPr id="61" name="Google Shape;293;p15">
                <a:extLst>
                  <a:ext uri="{FF2B5EF4-FFF2-40B4-BE49-F238E27FC236}">
                    <a16:creationId xmlns:a16="http://schemas.microsoft.com/office/drawing/2014/main" id="{D78EE8D0-BF7A-A99E-24E5-C4881A0EBDAE}"/>
                  </a:ext>
                </a:extLst>
              </p:cNvPr>
              <p:cNvGrpSpPr/>
              <p:nvPr/>
            </p:nvGrpSpPr>
            <p:grpSpPr>
              <a:xfrm>
                <a:off x="9004575" y="-219913"/>
                <a:ext cx="2554768" cy="2304819"/>
                <a:chOff x="4464138" y="1163185"/>
                <a:chExt cx="2554570" cy="2353966"/>
              </a:xfrm>
            </p:grpSpPr>
            <p:pic>
              <p:nvPicPr>
                <p:cNvPr id="65" name="Google Shape;294;p15">
                  <a:extLst>
                    <a:ext uri="{FF2B5EF4-FFF2-40B4-BE49-F238E27FC236}">
                      <a16:creationId xmlns:a16="http://schemas.microsoft.com/office/drawing/2014/main" id="{963D7AF0-3582-9686-4715-990ADE2F4015}"/>
                    </a:ext>
                  </a:extLst>
                </p:cNvPr>
                <p:cNvPicPr preferRelativeResize="0"/>
                <p:nvPr/>
              </p:nvPicPr>
              <p:blipFill rotWithShape="1">
                <a:blip r:embed="rId5" cstate="screen">
                  <a:alphaModFix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/>
              </p:blipFill>
              <p:spPr>
                <a:xfrm>
                  <a:off x="4464138" y="1163185"/>
                  <a:ext cx="2427551" cy="235396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  <p:grpSp>
              <p:nvGrpSpPr>
                <p:cNvPr id="66" name="Google Shape;295;p15">
                  <a:extLst>
                    <a:ext uri="{FF2B5EF4-FFF2-40B4-BE49-F238E27FC236}">
                      <a16:creationId xmlns:a16="http://schemas.microsoft.com/office/drawing/2014/main" id="{52DAED6B-CBB6-53F7-B0FC-10A4B7133220}"/>
                    </a:ext>
                  </a:extLst>
                </p:cNvPr>
                <p:cNvGrpSpPr/>
                <p:nvPr/>
              </p:nvGrpSpPr>
              <p:grpSpPr>
                <a:xfrm>
                  <a:off x="4626172" y="1434951"/>
                  <a:ext cx="2392536" cy="1622353"/>
                  <a:chOff x="2515634" y="292414"/>
                  <a:chExt cx="2392536" cy="1622351"/>
                </a:xfrm>
              </p:grpSpPr>
              <p:sp>
                <p:nvSpPr>
                  <p:cNvPr id="67" name="Google Shape;296;p15">
                    <a:extLst>
                      <a:ext uri="{FF2B5EF4-FFF2-40B4-BE49-F238E27FC236}">
                        <a16:creationId xmlns:a16="http://schemas.microsoft.com/office/drawing/2014/main" id="{E5ECEE58-06E7-0C7B-79CF-578129654A6A}"/>
                      </a:ext>
                    </a:extLst>
                  </p:cNvPr>
                  <p:cNvSpPr txBox="1"/>
                  <p:nvPr/>
                </p:nvSpPr>
                <p:spPr>
                  <a:xfrm>
                    <a:off x="4099929" y="1056700"/>
                    <a:ext cx="808240" cy="2822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0786" tIns="45382" rIns="90786" bIns="45382" anchor="t" anchorCtr="0">
                    <a:spAutoFit/>
                  </a:bodyPr>
                  <a:lstStyle/>
                  <a:p>
                    <a:r>
                      <a:rPr lang="en-GB"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Tarpaulin</a:t>
                    </a:r>
                    <a:endParaRPr sz="1200" b="1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9" name="Google Shape;298;p15">
                    <a:extLst>
                      <a:ext uri="{FF2B5EF4-FFF2-40B4-BE49-F238E27FC236}">
                        <a16:creationId xmlns:a16="http://schemas.microsoft.com/office/drawing/2014/main" id="{5FAEFD3D-1728-A7B5-99AF-3AEB56DA07E1}"/>
                      </a:ext>
                    </a:extLst>
                  </p:cNvPr>
                  <p:cNvSpPr txBox="1"/>
                  <p:nvPr/>
                </p:nvSpPr>
                <p:spPr>
                  <a:xfrm>
                    <a:off x="4156970" y="1397151"/>
                    <a:ext cx="751200" cy="470811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0786" tIns="45382" rIns="90786" bIns="45382" anchor="t" anchorCtr="0">
                    <a:spAutoFit/>
                  </a:bodyPr>
                  <a:lstStyle/>
                  <a:p>
                    <a:r>
                      <a:rPr lang="en-GB"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Cover batten</a:t>
                    </a:r>
                    <a:endParaRPr sz="1200" b="1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301;p15">
                    <a:extLst>
                      <a:ext uri="{FF2B5EF4-FFF2-40B4-BE49-F238E27FC236}">
                        <a16:creationId xmlns:a16="http://schemas.microsoft.com/office/drawing/2014/main" id="{57F730C0-51B9-D315-AF9D-7592139615DD}"/>
                      </a:ext>
                    </a:extLst>
                  </p:cNvPr>
                  <p:cNvSpPr txBox="1"/>
                  <p:nvPr/>
                </p:nvSpPr>
                <p:spPr>
                  <a:xfrm>
                    <a:off x="3408667" y="292414"/>
                    <a:ext cx="751200" cy="2822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0786" tIns="45382" rIns="90786" bIns="45382" anchor="t" anchorCtr="0">
                    <a:spAutoFit/>
                  </a:bodyPr>
                  <a:lstStyle/>
                  <a:p>
                    <a:r>
                      <a:rPr lang="en-GB"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Truss</a:t>
                    </a:r>
                    <a:endParaRPr sz="1200" b="1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4" name="Google Shape;303;p15">
                    <a:extLst>
                      <a:ext uri="{FF2B5EF4-FFF2-40B4-BE49-F238E27FC236}">
                        <a16:creationId xmlns:a16="http://schemas.microsoft.com/office/drawing/2014/main" id="{F8DE9117-706D-4C67-DE76-FED43F604155}"/>
                      </a:ext>
                    </a:extLst>
                  </p:cNvPr>
                  <p:cNvSpPr txBox="1"/>
                  <p:nvPr/>
                </p:nvSpPr>
                <p:spPr>
                  <a:xfrm>
                    <a:off x="2515634" y="1632557"/>
                    <a:ext cx="984213" cy="282208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spcFirstLastPara="1" wrap="square" lIns="90786" tIns="45382" rIns="90786" bIns="45382" anchor="t" anchorCtr="0">
                    <a:spAutoFit/>
                  </a:bodyPr>
                  <a:lstStyle/>
                  <a:p>
                    <a:r>
                      <a:rPr lang="en-GB" sz="1200" b="1">
                        <a:solidFill>
                          <a:schemeClr val="dk2"/>
                        </a:solidFill>
                        <a:latin typeface="Calibri"/>
                        <a:ea typeface="Calibri"/>
                        <a:cs typeface="Calibri"/>
                        <a:sym typeface="Calibri"/>
                      </a:rPr>
                      <a:t>Wall panel</a:t>
                    </a:r>
                    <a:endParaRPr sz="1200" b="1">
                      <a:solidFill>
                        <a:schemeClr val="dk2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sp>
            <p:nvSpPr>
              <p:cNvPr id="63" name="Google Shape;306;p15">
                <a:extLst>
                  <a:ext uri="{FF2B5EF4-FFF2-40B4-BE49-F238E27FC236}">
                    <a16:creationId xmlns:a16="http://schemas.microsoft.com/office/drawing/2014/main" id="{66FD1155-64AC-BD26-EA96-3EB04E4B8C2E}"/>
                  </a:ext>
                </a:extLst>
              </p:cNvPr>
              <p:cNvSpPr txBox="1"/>
              <p:nvPr/>
            </p:nvSpPr>
            <p:spPr>
              <a:xfrm>
                <a:off x="10522590" y="437826"/>
                <a:ext cx="961141" cy="276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5cm nails</a:t>
                </a:r>
                <a:endParaRPr sz="12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cxnSp>
          <p:nvCxnSpPr>
            <p:cNvPr id="115" name="Google Shape;98;g33c391d3f5e_2_7">
              <a:extLst>
                <a:ext uri="{FF2B5EF4-FFF2-40B4-BE49-F238E27FC236}">
                  <a16:creationId xmlns:a16="http://schemas.microsoft.com/office/drawing/2014/main" id="{1F14AE78-5591-48F1-61CD-B6D59F78DCE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367" y="558576"/>
              <a:ext cx="297854" cy="228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6" name="Google Shape;98;g33c391d3f5e_2_7">
              <a:extLst>
                <a:ext uri="{FF2B5EF4-FFF2-40B4-BE49-F238E27FC236}">
                  <a16:creationId xmlns:a16="http://schemas.microsoft.com/office/drawing/2014/main" id="{A45149D7-812A-B9B4-9097-5204A066BF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15006" y="926196"/>
              <a:ext cx="297854" cy="228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7" name="Google Shape;98;g33c391d3f5e_2_7">
              <a:extLst>
                <a:ext uri="{FF2B5EF4-FFF2-40B4-BE49-F238E27FC236}">
                  <a16:creationId xmlns:a16="http://schemas.microsoft.com/office/drawing/2014/main" id="{957E5538-10CA-1436-EE25-3F3035937E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25173" y="1229224"/>
              <a:ext cx="297854" cy="228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8" name="Google Shape;98;g33c391d3f5e_2_7">
              <a:extLst>
                <a:ext uri="{FF2B5EF4-FFF2-40B4-BE49-F238E27FC236}">
                  <a16:creationId xmlns:a16="http://schemas.microsoft.com/office/drawing/2014/main" id="{EFA96D70-1B9E-6652-EAC5-97809DF5D01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392039" y="1573394"/>
              <a:ext cx="297854" cy="228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19" name="Google Shape;98;g33c391d3f5e_2_7">
              <a:extLst>
                <a:ext uri="{FF2B5EF4-FFF2-40B4-BE49-F238E27FC236}">
                  <a16:creationId xmlns:a16="http://schemas.microsoft.com/office/drawing/2014/main" id="{3A2B7629-FEC5-A9B8-2021-EB4FB14B25A7}"/>
                </a:ext>
              </a:extLst>
            </p:cNvPr>
            <p:cNvCxnSpPr>
              <a:cxnSpLocks/>
            </p:cNvCxnSpPr>
            <p:nvPr/>
          </p:nvCxnSpPr>
          <p:spPr>
            <a:xfrm>
              <a:off x="769231" y="1742573"/>
              <a:ext cx="297854" cy="228946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126" name="Google Shape;170;g34b1dca1029_0_53">
            <a:extLst>
              <a:ext uri="{FF2B5EF4-FFF2-40B4-BE49-F238E27FC236}">
                <a16:creationId xmlns:a16="http://schemas.microsoft.com/office/drawing/2014/main" id="{A84ECF1D-33FA-EAC7-1781-F17DD39CBF6F}"/>
              </a:ext>
            </a:extLst>
          </p:cNvPr>
          <p:cNvSpPr/>
          <p:nvPr/>
        </p:nvSpPr>
        <p:spPr>
          <a:xfrm>
            <a:off x="193133" y="8431382"/>
            <a:ext cx="6496831" cy="109176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 ensure uniformity and save time, construct all trusses simultaneously </a:t>
            </a:r>
          </a:p>
          <a:p>
            <a:pPr lvl="0" algn="ctr"/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by stacking them one on top of the other or using one as a template. </a:t>
            </a:r>
          </a:p>
          <a:p>
            <a:pPr lvl="0" algn="ctr"/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This approach guarantees that each truss is identical and reduces the risk of errors during the assembly process.</a:t>
            </a:r>
            <a:endParaRPr lang="en-GB">
              <a:solidFill>
                <a:schemeClr val="bg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29" name="Picture 128" descr="A drawing of a building&#10;&#10;AI-generated content may be incorrect.">
            <a:extLst>
              <a:ext uri="{FF2B5EF4-FFF2-40B4-BE49-F238E27FC236}">
                <a16:creationId xmlns:a16="http://schemas.microsoft.com/office/drawing/2014/main" id="{840BC9CD-03B8-4E5F-7B96-7192355A6C5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4913732" y="2603797"/>
            <a:ext cx="1439982" cy="1232134"/>
          </a:xfrm>
          <a:prstGeom prst="rect">
            <a:avLst/>
          </a:prstGeom>
        </p:spPr>
      </p:pic>
      <p:sp>
        <p:nvSpPr>
          <p:cNvPr id="131" name="Google Shape;242;g34b1dca1029_0_208">
            <a:extLst>
              <a:ext uri="{FF2B5EF4-FFF2-40B4-BE49-F238E27FC236}">
                <a16:creationId xmlns:a16="http://schemas.microsoft.com/office/drawing/2014/main" id="{BF4541CB-4E75-EB37-6B18-267719BE399E}"/>
              </a:ext>
            </a:extLst>
          </p:cNvPr>
          <p:cNvSpPr/>
          <p:nvPr/>
        </p:nvSpPr>
        <p:spPr>
          <a:xfrm>
            <a:off x="205089" y="524211"/>
            <a:ext cx="4102576" cy="433927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109A886B-97CC-6CAA-9FFE-F81926FB686B}"/>
              </a:ext>
            </a:extLst>
          </p:cNvPr>
          <p:cNvSpPr txBox="1"/>
          <p:nvPr/>
        </p:nvSpPr>
        <p:spPr>
          <a:xfrm>
            <a:off x="4516651" y="2389889"/>
            <a:ext cx="20411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1200">
                <a:solidFill>
                  <a:schemeClr val="tx1"/>
                </a:solidFill>
                <a:sym typeface="Calibri"/>
              </a:rPr>
              <a:t>T</a:t>
            </a:r>
            <a:r>
              <a:rPr lang="en-GB" sz="1200" err="1">
                <a:solidFill>
                  <a:schemeClr val="tx1"/>
                </a:solidFill>
                <a:sym typeface="Calibri"/>
              </a:rPr>
              <a:t>imber</a:t>
            </a:r>
            <a:r>
              <a:rPr lang="en-GB" sz="1200">
                <a:solidFill>
                  <a:schemeClr val="tx1"/>
                </a:solidFill>
                <a:sym typeface="Calibri"/>
              </a:rPr>
              <a:t> connection detail - 01</a:t>
            </a:r>
          </a:p>
        </p:txBody>
      </p:sp>
      <p:sp>
        <p:nvSpPr>
          <p:cNvPr id="133" name="Google Shape;242;g34b1dca1029_0_208">
            <a:extLst>
              <a:ext uri="{FF2B5EF4-FFF2-40B4-BE49-F238E27FC236}">
                <a16:creationId xmlns:a16="http://schemas.microsoft.com/office/drawing/2014/main" id="{55FA34F5-561C-244C-0799-2FB960BA1221}"/>
              </a:ext>
            </a:extLst>
          </p:cNvPr>
          <p:cNvSpPr/>
          <p:nvPr/>
        </p:nvSpPr>
        <p:spPr>
          <a:xfrm>
            <a:off x="4379610" y="524211"/>
            <a:ext cx="2343113" cy="1908181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242;g34b1dca1029_0_208">
            <a:extLst>
              <a:ext uri="{FF2B5EF4-FFF2-40B4-BE49-F238E27FC236}">
                <a16:creationId xmlns:a16="http://schemas.microsoft.com/office/drawing/2014/main" id="{D174CB2C-2966-AA6C-9A05-E4AE8A968981}"/>
              </a:ext>
            </a:extLst>
          </p:cNvPr>
          <p:cNvSpPr/>
          <p:nvPr/>
        </p:nvSpPr>
        <p:spPr>
          <a:xfrm>
            <a:off x="4374417" y="2630563"/>
            <a:ext cx="2343113" cy="2239403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242;g34b1dca1029_0_208">
            <a:extLst>
              <a:ext uri="{FF2B5EF4-FFF2-40B4-BE49-F238E27FC236}">
                <a16:creationId xmlns:a16="http://schemas.microsoft.com/office/drawing/2014/main" id="{14EDEBE8-BE9E-87F5-A754-5F8DA81EEFCE}"/>
              </a:ext>
            </a:extLst>
          </p:cNvPr>
          <p:cNvSpPr/>
          <p:nvPr/>
        </p:nvSpPr>
        <p:spPr>
          <a:xfrm>
            <a:off x="2404116" y="5007304"/>
            <a:ext cx="2119578" cy="2028496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r>
              <a:rPr lang="en-US" sz="12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Alternative 02: 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US" sz="1200" b="1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r>
              <a:rPr lang="en-US"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-GB" sz="1200" b="1" err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orizontal</a:t>
            </a:r>
            <a:r>
              <a:rPr lang="en-GB"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 pieces of timber </a:t>
            </a:r>
            <a:r>
              <a:rPr lang="en-GB" sz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are doubled, one on either side. 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lang="en-US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242;g34b1dca1029_0_208">
            <a:extLst>
              <a:ext uri="{FF2B5EF4-FFF2-40B4-BE49-F238E27FC236}">
                <a16:creationId xmlns:a16="http://schemas.microsoft.com/office/drawing/2014/main" id="{E331B448-9CB6-7B61-B879-E09A105EBF6D}"/>
              </a:ext>
            </a:extLst>
          </p:cNvPr>
          <p:cNvSpPr/>
          <p:nvPr/>
        </p:nvSpPr>
        <p:spPr>
          <a:xfrm>
            <a:off x="4597952" y="5007053"/>
            <a:ext cx="2119578" cy="2028496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 b="1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r>
              <a:rPr lang="en-GB" sz="12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Alternative 03:</a:t>
            </a: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 b="1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85000"/>
              </a:lnSpc>
              <a:buClr>
                <a:schemeClr val="accent2"/>
              </a:buClr>
              <a:buSzPts val="1800"/>
            </a:pPr>
            <a:r>
              <a:rPr lang="en-GB"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Used tin cans </a:t>
            </a:r>
            <a:r>
              <a:rPr lang="en-GB" sz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can make strong connections when OSB or plywood is unavailable</a:t>
            </a:r>
            <a:endParaRPr lang="en-GB" sz="12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pPr algn="just"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just"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lnSpc>
                <a:spcPct val="85000"/>
              </a:lnSpc>
              <a:buClr>
                <a:schemeClr val="accent2"/>
              </a:buClr>
              <a:buSzPts val="1800"/>
            </a:pPr>
            <a:endParaRPr lang="en-GB" sz="120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242;g34b1dca1029_0_208">
            <a:extLst>
              <a:ext uri="{FF2B5EF4-FFF2-40B4-BE49-F238E27FC236}">
                <a16:creationId xmlns:a16="http://schemas.microsoft.com/office/drawing/2014/main" id="{2343080F-6880-6FFD-2847-22F944A660C3}"/>
              </a:ext>
            </a:extLst>
          </p:cNvPr>
          <p:cNvSpPr/>
          <p:nvPr/>
        </p:nvSpPr>
        <p:spPr>
          <a:xfrm>
            <a:off x="205087" y="5004756"/>
            <a:ext cx="2119578" cy="2031044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lang="en-GB" sz="1200" b="1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200" b="1" u="sng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Alternative 01: </a:t>
            </a:r>
          </a:p>
          <a:p>
            <a:pPr lvl="0"/>
            <a:endParaRPr lang="en-GB" sz="1200" b="1" u="sng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en-GB" sz="1200" b="1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OSB or plywood gusset plates </a:t>
            </a:r>
            <a:r>
              <a:rPr lang="en-GB" sz="120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for stronger joints</a:t>
            </a:r>
          </a:p>
          <a:p>
            <a:pPr lvl="0"/>
            <a:endParaRPr lang="en-GB" sz="1200" b="1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buAutoNum type="arabicPeriod"/>
            </a:pPr>
            <a:endParaRPr lang="en-GB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buAutoNum type="arabicPeriod"/>
            </a:pPr>
            <a:endParaRPr lang="en-GB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228600">
              <a:buAutoNum type="arabicPeriod"/>
            </a:pPr>
            <a:endParaRPr lang="en-GB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lang="en-US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lang="en-US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lang="en-US"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B667B82E-766C-3069-66E8-5C62013740F8}"/>
              </a:ext>
            </a:extLst>
          </p:cNvPr>
          <p:cNvCxnSpPr>
            <a:cxnSpLocks/>
          </p:cNvCxnSpPr>
          <p:nvPr/>
        </p:nvCxnSpPr>
        <p:spPr>
          <a:xfrm flipV="1">
            <a:off x="878840" y="8300512"/>
            <a:ext cx="4811479" cy="8059"/>
          </a:xfrm>
          <a:prstGeom prst="line">
            <a:avLst/>
          </a:prstGeom>
          <a:ln w="31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9DE3CC9E-41B1-E903-DEDC-6D68B1811B8D}"/>
              </a:ext>
            </a:extLst>
          </p:cNvPr>
          <p:cNvCxnSpPr>
            <a:cxnSpLocks/>
          </p:cNvCxnSpPr>
          <p:nvPr/>
        </p:nvCxnSpPr>
        <p:spPr>
          <a:xfrm>
            <a:off x="1731686" y="8088708"/>
            <a:ext cx="3140034" cy="0"/>
          </a:xfrm>
          <a:prstGeom prst="line">
            <a:avLst/>
          </a:prstGeom>
          <a:ln w="31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>
            <a:extLst>
              <a:ext uri="{FF2B5EF4-FFF2-40B4-BE49-F238E27FC236}">
                <a16:creationId xmlns:a16="http://schemas.microsoft.com/office/drawing/2014/main" id="{A046E8DD-A21B-CF51-2753-4AF844CD5ECF}"/>
              </a:ext>
            </a:extLst>
          </p:cNvPr>
          <p:cNvCxnSpPr>
            <a:cxnSpLocks/>
          </p:cNvCxnSpPr>
          <p:nvPr/>
        </p:nvCxnSpPr>
        <p:spPr>
          <a:xfrm flipH="1" flipV="1">
            <a:off x="4917440" y="8206672"/>
            <a:ext cx="726949" cy="526"/>
          </a:xfrm>
          <a:prstGeom prst="line">
            <a:avLst/>
          </a:prstGeom>
          <a:ln w="63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39B27AD8-0BEC-301E-D31B-B679FD37E21D}"/>
              </a:ext>
            </a:extLst>
          </p:cNvPr>
          <p:cNvCxnSpPr>
            <a:cxnSpLocks/>
          </p:cNvCxnSpPr>
          <p:nvPr/>
        </p:nvCxnSpPr>
        <p:spPr>
          <a:xfrm flipH="1">
            <a:off x="843280" y="7258995"/>
            <a:ext cx="2418432" cy="869684"/>
          </a:xfrm>
          <a:prstGeom prst="line">
            <a:avLst/>
          </a:prstGeom>
          <a:ln w="3175"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884CA293-66D8-FAA2-61F0-D66AEE7CA825}"/>
              </a:ext>
            </a:extLst>
          </p:cNvPr>
          <p:cNvGrpSpPr/>
          <p:nvPr/>
        </p:nvGrpSpPr>
        <p:grpSpPr>
          <a:xfrm>
            <a:off x="2107911" y="3467912"/>
            <a:ext cx="592406" cy="1192810"/>
            <a:chOff x="-2650577" y="4150572"/>
            <a:chExt cx="592406" cy="1192810"/>
          </a:xfrm>
        </p:grpSpPr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F8B8A911-B531-68C9-28C6-C7988E22757C}"/>
                </a:ext>
              </a:extLst>
            </p:cNvPr>
            <p:cNvSpPr>
              <a:spLocks/>
            </p:cNvSpPr>
            <p:nvPr/>
          </p:nvSpPr>
          <p:spPr>
            <a:xfrm rot="21540000">
              <a:off x="-2088489" y="4150572"/>
              <a:ext cx="18288" cy="1188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3D4D2259-AC53-B6E1-744F-53CE7F0DEC15}"/>
                </a:ext>
              </a:extLst>
            </p:cNvPr>
            <p:cNvSpPr/>
            <p:nvPr/>
          </p:nvSpPr>
          <p:spPr>
            <a:xfrm rot="5400000">
              <a:off x="-2341635" y="5055787"/>
              <a:ext cx="18288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413FE0C9-7D81-3138-4299-112F2A3473E5}"/>
                </a:ext>
              </a:extLst>
            </p:cNvPr>
            <p:cNvSpPr/>
            <p:nvPr/>
          </p:nvSpPr>
          <p:spPr>
            <a:xfrm rot="5400000">
              <a:off x="-2371685" y="3873274"/>
              <a:ext cx="18288" cy="57607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6250D091-B527-5EE3-0D4A-5F8C776BB931}"/>
                </a:ext>
              </a:extLst>
            </p:cNvPr>
            <p:cNvSpPr/>
            <p:nvPr/>
          </p:nvSpPr>
          <p:spPr>
            <a:xfrm>
              <a:off x="-2606811" y="4170455"/>
              <a:ext cx="504732" cy="61512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C7355AE6-2B47-A9DE-8EA0-04ACC6F3AB4A}"/>
                </a:ext>
              </a:extLst>
            </p:cNvPr>
            <p:cNvSpPr/>
            <p:nvPr/>
          </p:nvSpPr>
          <p:spPr>
            <a:xfrm>
              <a:off x="-2594458" y="4695661"/>
              <a:ext cx="504521" cy="624243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C15E3CCF-2877-FF9A-95CF-14C0ABC8CC9C}"/>
                </a:ext>
              </a:extLst>
            </p:cNvPr>
            <p:cNvSpPr/>
            <p:nvPr/>
          </p:nvSpPr>
          <p:spPr>
            <a:xfrm rot="5400000">
              <a:off x="-2355248" y="4441145"/>
              <a:ext cx="18288" cy="54864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2982954C-1ABD-931B-AFEB-E30F5D158CFB}"/>
                </a:ext>
              </a:extLst>
            </p:cNvPr>
            <p:cNvSpPr/>
            <p:nvPr/>
          </p:nvSpPr>
          <p:spPr>
            <a:xfrm rot="21480000">
              <a:off x="-2633483" y="4154662"/>
              <a:ext cx="18288" cy="118872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436D22C-5FCE-CEA6-D5EF-9E0AC6660BFA}"/>
              </a:ext>
            </a:extLst>
          </p:cNvPr>
          <p:cNvSpPr/>
          <p:nvPr/>
        </p:nvSpPr>
        <p:spPr>
          <a:xfrm>
            <a:off x="3534502" y="3086458"/>
            <a:ext cx="88171" cy="450454"/>
          </a:xfrm>
          <a:prstGeom prst="rect">
            <a:avLst/>
          </a:prstGeom>
          <a:solidFill>
            <a:srgbClr val="E4E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755D9AAC-044A-FE39-1757-4E79F5211635}"/>
              </a:ext>
            </a:extLst>
          </p:cNvPr>
          <p:cNvSpPr/>
          <p:nvPr/>
        </p:nvSpPr>
        <p:spPr>
          <a:xfrm flipV="1">
            <a:off x="3239742" y="3569887"/>
            <a:ext cx="192431" cy="66532"/>
          </a:xfrm>
          <a:prstGeom prst="rect">
            <a:avLst/>
          </a:prstGeom>
          <a:solidFill>
            <a:srgbClr val="E4E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3" name="Rectangle 182">
            <a:extLst>
              <a:ext uri="{FF2B5EF4-FFF2-40B4-BE49-F238E27FC236}">
                <a16:creationId xmlns:a16="http://schemas.microsoft.com/office/drawing/2014/main" id="{E6FC6845-8A30-6233-CB35-35513260F9DF}"/>
              </a:ext>
            </a:extLst>
          </p:cNvPr>
          <p:cNvSpPr/>
          <p:nvPr/>
        </p:nvSpPr>
        <p:spPr>
          <a:xfrm rot="21424740">
            <a:off x="2131620" y="3489208"/>
            <a:ext cx="151715" cy="474361"/>
          </a:xfrm>
          <a:prstGeom prst="rect">
            <a:avLst/>
          </a:prstGeom>
          <a:solidFill>
            <a:srgbClr val="E4E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0EFBEF8-F12C-3AD3-491B-979C22CAC0B4}"/>
              </a:ext>
            </a:extLst>
          </p:cNvPr>
          <p:cNvGrpSpPr/>
          <p:nvPr/>
        </p:nvGrpSpPr>
        <p:grpSpPr>
          <a:xfrm rot="21184728">
            <a:off x="3255440" y="2881648"/>
            <a:ext cx="841107" cy="869184"/>
            <a:chOff x="3610579" y="4783851"/>
            <a:chExt cx="841107" cy="86918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5D40D15-35CD-D821-3552-D31132B9AE1E}"/>
                </a:ext>
              </a:extLst>
            </p:cNvPr>
            <p:cNvSpPr/>
            <p:nvPr/>
          </p:nvSpPr>
          <p:spPr>
            <a:xfrm>
              <a:off x="3610579" y="5288034"/>
              <a:ext cx="178883" cy="106256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24887FA-286A-C65E-E7E2-A5AAE2817E05}"/>
                </a:ext>
              </a:extLst>
            </p:cNvPr>
            <p:cNvSpPr/>
            <p:nvPr/>
          </p:nvSpPr>
          <p:spPr>
            <a:xfrm rot="20492357" flipV="1">
              <a:off x="3615789" y="5357078"/>
              <a:ext cx="192431" cy="66532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D4E1-960A-F9AF-4635-A88428582AB3}"/>
                </a:ext>
              </a:extLst>
            </p:cNvPr>
            <p:cNvSpPr/>
            <p:nvPr/>
          </p:nvSpPr>
          <p:spPr>
            <a:xfrm rot="4517200">
              <a:off x="3837638" y="4676344"/>
              <a:ext cx="27432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0DCA5-B617-29AB-F5F6-561E5F39AAC7}"/>
                </a:ext>
              </a:extLst>
            </p:cNvPr>
            <p:cNvSpPr/>
            <p:nvPr/>
          </p:nvSpPr>
          <p:spPr>
            <a:xfrm rot="20672809">
              <a:off x="3796671" y="4899877"/>
              <a:ext cx="297131" cy="20749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084BC2C-2495-1B28-B07A-206930C79634}"/>
                </a:ext>
              </a:extLst>
            </p:cNvPr>
            <p:cNvSpPr/>
            <p:nvPr/>
          </p:nvSpPr>
          <p:spPr>
            <a:xfrm rot="20672809">
              <a:off x="3785353" y="4931464"/>
              <a:ext cx="316268" cy="20749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BFAD8F9-0831-BC60-2180-D62E29B838D8}"/>
                </a:ext>
              </a:extLst>
            </p:cNvPr>
            <p:cNvSpPr/>
            <p:nvPr/>
          </p:nvSpPr>
          <p:spPr>
            <a:xfrm rot="3335622">
              <a:off x="3744708" y="4976648"/>
              <a:ext cx="238075" cy="20749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C817779-E16C-9357-CD61-944FA773E9D1}"/>
                </a:ext>
              </a:extLst>
            </p:cNvPr>
            <p:cNvSpPr/>
            <p:nvPr/>
          </p:nvSpPr>
          <p:spPr>
            <a:xfrm rot="19316677">
              <a:off x="4209979" y="5096980"/>
              <a:ext cx="45719" cy="125662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5FB433F-4240-8975-60D9-D6175BCF3181}"/>
                </a:ext>
              </a:extLst>
            </p:cNvPr>
            <p:cNvSpPr/>
            <p:nvPr/>
          </p:nvSpPr>
          <p:spPr>
            <a:xfrm rot="20229541">
              <a:off x="4151529" y="5130752"/>
              <a:ext cx="71428" cy="10786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EDCA14B-D3A5-3102-9AA1-43B2F388444C}"/>
                </a:ext>
              </a:extLst>
            </p:cNvPr>
            <p:cNvSpPr/>
            <p:nvPr/>
          </p:nvSpPr>
          <p:spPr>
            <a:xfrm rot="20647541">
              <a:off x="3736462" y="4943655"/>
              <a:ext cx="71428" cy="10786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4EBC930-C8AD-AE6E-22B4-2AC3A8F5DCE8}"/>
                </a:ext>
              </a:extLst>
            </p:cNvPr>
            <p:cNvSpPr/>
            <p:nvPr/>
          </p:nvSpPr>
          <p:spPr>
            <a:xfrm rot="20647541">
              <a:off x="3677226" y="4959429"/>
              <a:ext cx="71428" cy="10786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7127F4E-B4B2-9A5F-1056-C480C36902F6}"/>
                </a:ext>
              </a:extLst>
            </p:cNvPr>
            <p:cNvSpPr/>
            <p:nvPr/>
          </p:nvSpPr>
          <p:spPr>
            <a:xfrm rot="13977442">
              <a:off x="4176054" y="5213325"/>
              <a:ext cx="177978" cy="125662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DD008E9-9236-286A-2CAC-615AA149348F}"/>
                </a:ext>
              </a:extLst>
            </p:cNvPr>
            <p:cNvSpPr/>
            <p:nvPr/>
          </p:nvSpPr>
          <p:spPr>
            <a:xfrm rot="19752401">
              <a:off x="4055460" y="4874708"/>
              <a:ext cx="45719" cy="125662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4" descr="Stick with Long Branch on It 48340257 PNG">
              <a:extLst>
                <a:ext uri="{FF2B5EF4-FFF2-40B4-BE49-F238E27FC236}">
                  <a16:creationId xmlns:a16="http://schemas.microsoft.com/office/drawing/2014/main" id="{BB6CB40F-46E5-0907-7DA3-15E2A699E34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897381">
              <a:off x="3699819" y="5381442"/>
              <a:ext cx="271593" cy="27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43FDA339-7E64-E785-F246-200ECF4327EF}"/>
                </a:ext>
              </a:extLst>
            </p:cNvPr>
            <p:cNvSpPr>
              <a:spLocks/>
            </p:cNvSpPr>
            <p:nvPr/>
          </p:nvSpPr>
          <p:spPr>
            <a:xfrm rot="19500498">
              <a:off x="3812905" y="4885754"/>
              <a:ext cx="27432" cy="6858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532C07D-9784-0BA7-FF85-EACE785C1124}"/>
                </a:ext>
              </a:extLst>
            </p:cNvPr>
            <p:cNvSpPr/>
            <p:nvPr/>
          </p:nvSpPr>
          <p:spPr>
            <a:xfrm rot="19567079">
              <a:off x="3900544" y="5087882"/>
              <a:ext cx="297131" cy="33677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E52BE60-F570-3CC7-0BFF-67142169D214}"/>
                </a:ext>
              </a:extLst>
            </p:cNvPr>
            <p:cNvSpPr/>
            <p:nvPr/>
          </p:nvSpPr>
          <p:spPr>
            <a:xfrm rot="19457889">
              <a:off x="3816984" y="5012819"/>
              <a:ext cx="377974" cy="227045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1D3E5C5-857A-7446-5616-D916BAAF87E2}"/>
                </a:ext>
              </a:extLst>
            </p:cNvPr>
            <p:cNvSpPr/>
            <p:nvPr/>
          </p:nvSpPr>
          <p:spPr>
            <a:xfrm rot="4260000">
              <a:off x="4209370" y="5199457"/>
              <a:ext cx="27432" cy="45720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E6842A6-E372-7B9B-7B3D-12F4E03755A9}"/>
                </a:ext>
              </a:extLst>
            </p:cNvPr>
            <p:cNvSpPr>
              <a:spLocks/>
            </p:cNvSpPr>
            <p:nvPr/>
          </p:nvSpPr>
          <p:spPr>
            <a:xfrm rot="19500498">
              <a:off x="4230478" y="4783851"/>
              <a:ext cx="27432" cy="6400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EB489249-1CB7-6A28-FC0B-5DFFCBBD2892}"/>
              </a:ext>
            </a:extLst>
          </p:cNvPr>
          <p:cNvSpPr/>
          <p:nvPr/>
        </p:nvSpPr>
        <p:spPr>
          <a:xfrm rot="9265708">
            <a:off x="3651845" y="3377227"/>
            <a:ext cx="357776" cy="125662"/>
          </a:xfrm>
          <a:prstGeom prst="rect">
            <a:avLst/>
          </a:prstGeom>
          <a:solidFill>
            <a:srgbClr val="E4E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DBF1977-9C4D-EA3C-FD04-044690F7F8A3}"/>
              </a:ext>
            </a:extLst>
          </p:cNvPr>
          <p:cNvSpPr/>
          <p:nvPr/>
        </p:nvSpPr>
        <p:spPr>
          <a:xfrm rot="14429711">
            <a:off x="3951438" y="3348775"/>
            <a:ext cx="45719" cy="125662"/>
          </a:xfrm>
          <a:prstGeom prst="rect">
            <a:avLst/>
          </a:prstGeom>
          <a:solidFill>
            <a:srgbClr val="E4E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8310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>
            <a:extLst>
              <a:ext uri="{FF2B5EF4-FFF2-40B4-BE49-F238E27FC236}">
                <a16:creationId xmlns:a16="http://schemas.microsoft.com/office/drawing/2014/main" id="{4B79D5E5-ABBC-A9E1-7E1D-544F46393619}"/>
              </a:ext>
            </a:extLst>
          </p:cNvPr>
          <p:cNvSpPr/>
          <p:nvPr/>
        </p:nvSpPr>
        <p:spPr>
          <a:xfrm rot="1169609" flipH="1">
            <a:off x="4498670" y="5166337"/>
            <a:ext cx="1240931" cy="139542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7B19C64A-B31E-74AF-C4C9-7994289F2142}"/>
              </a:ext>
            </a:extLst>
          </p:cNvPr>
          <p:cNvSpPr/>
          <p:nvPr/>
        </p:nvSpPr>
        <p:spPr>
          <a:xfrm rot="5400000">
            <a:off x="1179648" y="5845741"/>
            <a:ext cx="275777" cy="174107"/>
          </a:xfrm>
          <a:prstGeom prst="rect">
            <a:avLst/>
          </a:prstGeom>
          <a:pattFill prst="ltHorz">
            <a:fgClr>
              <a:schemeClr val="accent2">
                <a:lumMod val="20000"/>
                <a:lumOff val="80000"/>
              </a:schemeClr>
            </a:fgClr>
            <a:bgClr>
              <a:schemeClr val="bg1"/>
            </a:bgClr>
          </a:pattFill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34" name="Group 333">
            <a:extLst>
              <a:ext uri="{FF2B5EF4-FFF2-40B4-BE49-F238E27FC236}">
                <a16:creationId xmlns:a16="http://schemas.microsoft.com/office/drawing/2014/main" id="{41B27C78-2ABA-A823-B951-E5F41DFAEC6C}"/>
              </a:ext>
            </a:extLst>
          </p:cNvPr>
          <p:cNvGrpSpPr/>
          <p:nvPr/>
        </p:nvGrpSpPr>
        <p:grpSpPr>
          <a:xfrm>
            <a:off x="1878208" y="6422599"/>
            <a:ext cx="5121705" cy="4142621"/>
            <a:chOff x="813733" y="6422599"/>
            <a:chExt cx="5121705" cy="4142621"/>
          </a:xfrm>
        </p:grpSpPr>
        <p:pic>
          <p:nvPicPr>
            <p:cNvPr id="3" name="Picture 2" descr="A white tent with a door open&#10;&#10;AI-generated content may be incorrect.">
              <a:extLst>
                <a:ext uri="{FF2B5EF4-FFF2-40B4-BE49-F238E27FC236}">
                  <a16:creationId xmlns:a16="http://schemas.microsoft.com/office/drawing/2014/main" id="{33A44494-092E-1BEF-61A7-75A5BE1C4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13733" y="6422599"/>
              <a:ext cx="5121705" cy="4142621"/>
            </a:xfrm>
            <a:prstGeom prst="rect">
              <a:avLst/>
            </a:prstGeom>
          </p:spPr>
        </p:pic>
        <p:cxnSp>
          <p:nvCxnSpPr>
            <p:cNvPr id="292" name="Google Shape;98;g33c391d3f5e_2_7">
              <a:extLst>
                <a:ext uri="{FF2B5EF4-FFF2-40B4-BE49-F238E27FC236}">
                  <a16:creationId xmlns:a16="http://schemas.microsoft.com/office/drawing/2014/main" id="{1AEDBE00-722A-DCC7-EC73-F508DF7826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999656" y="7030595"/>
              <a:ext cx="261283" cy="24189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314" name="Rectangle 313">
              <a:extLst>
                <a:ext uri="{FF2B5EF4-FFF2-40B4-BE49-F238E27FC236}">
                  <a16:creationId xmlns:a16="http://schemas.microsoft.com/office/drawing/2014/main" id="{075E0097-4776-7355-716A-4DFE2040CC69}"/>
                </a:ext>
              </a:extLst>
            </p:cNvPr>
            <p:cNvSpPr>
              <a:spLocks/>
            </p:cNvSpPr>
            <p:nvPr/>
          </p:nvSpPr>
          <p:spPr>
            <a:xfrm rot="4207115">
              <a:off x="4391828" y="7775851"/>
              <a:ext cx="18288" cy="530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5" name="Rectangle 314">
              <a:extLst>
                <a:ext uri="{FF2B5EF4-FFF2-40B4-BE49-F238E27FC236}">
                  <a16:creationId xmlns:a16="http://schemas.microsoft.com/office/drawing/2014/main" id="{30273C41-7AB1-F74F-1785-D2D06D6D5E14}"/>
                </a:ext>
              </a:extLst>
            </p:cNvPr>
            <p:cNvSpPr>
              <a:spLocks/>
            </p:cNvSpPr>
            <p:nvPr/>
          </p:nvSpPr>
          <p:spPr>
            <a:xfrm rot="3819688">
              <a:off x="4338234" y="8410104"/>
              <a:ext cx="18288" cy="530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33" name="Google Shape;333;p16"/>
          <p:cNvSpPr txBox="1"/>
          <p:nvPr/>
        </p:nvSpPr>
        <p:spPr>
          <a:xfrm>
            <a:off x="1810154" y="85431"/>
            <a:ext cx="3275108" cy="32895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 algn="ctr">
              <a:buNone/>
              <a:defRPr sz="2400" b="1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</a:defRPr>
            </a:lvl9pPr>
          </a:lstStyle>
          <a:p>
            <a:r>
              <a:rPr lang="en-US">
                <a:sym typeface="Play"/>
              </a:rPr>
              <a:t>Pitched R</a:t>
            </a:r>
            <a:r>
              <a:rPr lang="en-GB">
                <a:sym typeface="Play"/>
              </a:rPr>
              <a:t>oof Cover</a:t>
            </a:r>
            <a:endParaRPr>
              <a:sym typeface="Play"/>
            </a:endParaRPr>
          </a:p>
        </p:txBody>
      </p:sp>
      <p:pic>
        <p:nvPicPr>
          <p:cNvPr id="24" name="Google Shape;335;p16">
            <a:extLst>
              <a:ext uri="{FF2B5EF4-FFF2-40B4-BE49-F238E27FC236}">
                <a16:creationId xmlns:a16="http://schemas.microsoft.com/office/drawing/2014/main" id="{7EA5CFE1-43AF-E8C7-B5C9-B8C3100C2D1B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9328" y="2009816"/>
            <a:ext cx="2577867" cy="1210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336;p16">
            <a:extLst>
              <a:ext uri="{FF2B5EF4-FFF2-40B4-BE49-F238E27FC236}">
                <a16:creationId xmlns:a16="http://schemas.microsoft.com/office/drawing/2014/main" id="{635487BD-B374-1CCD-963C-B157A93B8A6E}"/>
              </a:ext>
            </a:extLst>
          </p:cNvPr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94739" y="1848058"/>
            <a:ext cx="1674227" cy="1331599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56;p16">
            <a:extLst>
              <a:ext uri="{FF2B5EF4-FFF2-40B4-BE49-F238E27FC236}">
                <a16:creationId xmlns:a16="http://schemas.microsoft.com/office/drawing/2014/main" id="{63BBCBD8-22AD-D30D-5271-39BA62509DEC}"/>
              </a:ext>
            </a:extLst>
          </p:cNvPr>
          <p:cNvSpPr txBox="1"/>
          <p:nvPr/>
        </p:nvSpPr>
        <p:spPr>
          <a:xfrm>
            <a:off x="213497" y="771964"/>
            <a:ext cx="2135076" cy="147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90786" rIns="90786" bIns="90786" anchor="t" anchorCtr="0">
            <a:spAutoFit/>
          </a:bodyPr>
          <a:lstStyle/>
          <a:p>
            <a:r>
              <a:rPr lang="en-GB" sz="1400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First fold: </a:t>
            </a:r>
          </a:p>
          <a:p>
            <a:endParaRPr lang="en-GB" sz="1400" b="1" u="sng" dirty="0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400" b="1" dirty="0">
                <a:latin typeface="Calibri"/>
                <a:ea typeface="Calibri"/>
                <a:cs typeface="Calibri"/>
                <a:sym typeface="Calibri"/>
              </a:rPr>
              <a:t>Fold the left-hand edge towards the centre line. Repeat for right-hand edge</a:t>
            </a:r>
            <a:endParaRPr lang="en-GB"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357;p16">
            <a:extLst>
              <a:ext uri="{FF2B5EF4-FFF2-40B4-BE49-F238E27FC236}">
                <a16:creationId xmlns:a16="http://schemas.microsoft.com/office/drawing/2014/main" id="{08D8B359-CB91-72A8-9DEB-3E58FF673C4E}"/>
              </a:ext>
            </a:extLst>
          </p:cNvPr>
          <p:cNvSpPr txBox="1"/>
          <p:nvPr/>
        </p:nvSpPr>
        <p:spPr>
          <a:xfrm>
            <a:off x="2463083" y="778028"/>
            <a:ext cx="1975978" cy="10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90786" rIns="90786" bIns="90786" anchor="t" anchorCtr="0">
            <a:spAutoFit/>
          </a:bodyPr>
          <a:lstStyle/>
          <a:p>
            <a:r>
              <a:rPr lang="en-GB" sz="1400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Second fold: </a:t>
            </a:r>
          </a:p>
          <a:p>
            <a:endParaRPr lang="en-GB" sz="1400" b="1" u="sng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400" b="1" dirty="0">
                <a:latin typeface="Calibri"/>
                <a:ea typeface="Calibri"/>
                <a:cs typeface="Calibri"/>
                <a:sym typeface="Calibri"/>
              </a:rPr>
              <a:t>Fold both sides again to the centre. 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358;p16">
            <a:extLst>
              <a:ext uri="{FF2B5EF4-FFF2-40B4-BE49-F238E27FC236}">
                <a16:creationId xmlns:a16="http://schemas.microsoft.com/office/drawing/2014/main" id="{8248389A-3B4A-6205-C61C-60CD2E637B60}"/>
              </a:ext>
            </a:extLst>
          </p:cNvPr>
          <p:cNvSpPr txBox="1"/>
          <p:nvPr/>
        </p:nvSpPr>
        <p:spPr>
          <a:xfrm>
            <a:off x="4594559" y="774828"/>
            <a:ext cx="1975977" cy="126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90786" rIns="90786" bIns="90786" anchor="t" anchorCtr="0">
            <a:spAutoFit/>
          </a:bodyPr>
          <a:lstStyle/>
          <a:p>
            <a:r>
              <a:rPr lang="en-GB" sz="1400" b="1" u="sng" dirty="0">
                <a:solidFill>
                  <a:srgbClr val="1155CC"/>
                </a:solidFill>
                <a:latin typeface="Calibri"/>
                <a:ea typeface="Calibri"/>
                <a:cs typeface="Calibri"/>
                <a:sym typeface="Calibri"/>
              </a:rPr>
              <a:t>Third fold: </a:t>
            </a:r>
          </a:p>
          <a:p>
            <a:endParaRPr lang="en-GB" sz="1400" b="1" u="sng" dirty="0">
              <a:latin typeface="Calibri"/>
              <a:ea typeface="Calibri"/>
              <a:cs typeface="Calibri"/>
              <a:sym typeface="Calibri"/>
            </a:endParaRPr>
          </a:p>
          <a:p>
            <a:r>
              <a:rPr lang="en-GB" sz="1400" b="1" dirty="0">
                <a:latin typeface="Calibri"/>
                <a:ea typeface="Calibri"/>
                <a:cs typeface="Calibri"/>
                <a:sym typeface="Calibri"/>
              </a:rPr>
              <a:t>Fold top and bottom to the centre as shown.</a:t>
            </a:r>
            <a:endParaRPr sz="1400" b="1" dirty="0">
              <a:latin typeface="Calibri"/>
              <a:ea typeface="Calibri"/>
              <a:cs typeface="Calibri"/>
              <a:sym typeface="Calibri"/>
            </a:endParaRPr>
          </a:p>
          <a:p>
            <a:endParaRPr sz="14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" name="Google Shape;367;p16">
            <a:extLst>
              <a:ext uri="{FF2B5EF4-FFF2-40B4-BE49-F238E27FC236}">
                <a16:creationId xmlns:a16="http://schemas.microsoft.com/office/drawing/2014/main" id="{55623EF7-B7C1-C08F-8BF1-412578659EB6}"/>
              </a:ext>
            </a:extLst>
          </p:cNvPr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369" y="1330705"/>
            <a:ext cx="1360261" cy="19000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40;p16">
            <a:extLst>
              <a:ext uri="{FF2B5EF4-FFF2-40B4-BE49-F238E27FC236}">
                <a16:creationId xmlns:a16="http://schemas.microsoft.com/office/drawing/2014/main" id="{D0285E25-055C-7B02-AA8E-BE030D0A4E8E}"/>
              </a:ext>
            </a:extLst>
          </p:cNvPr>
          <p:cNvSpPr txBox="1"/>
          <p:nvPr/>
        </p:nvSpPr>
        <p:spPr>
          <a:xfrm>
            <a:off x="186197" y="3594990"/>
            <a:ext cx="6533678" cy="39878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GB" dirty="0">
                <a:sym typeface="Calibri"/>
              </a:rPr>
              <a:t>2. Lift the folded tarpaulin on to the middle of the roof. Progressively unroll the tarpaulin </a:t>
            </a:r>
            <a:r>
              <a:rPr lang="en-GB" b="0" dirty="0">
                <a:sym typeface="Calibri"/>
              </a:rPr>
              <a:t>over the roof structure.</a:t>
            </a:r>
          </a:p>
        </p:txBody>
      </p:sp>
      <p:sp>
        <p:nvSpPr>
          <p:cNvPr id="19" name="Google Shape;242;g34b1dca1029_0_208">
            <a:extLst>
              <a:ext uri="{FF2B5EF4-FFF2-40B4-BE49-F238E27FC236}">
                <a16:creationId xmlns:a16="http://schemas.microsoft.com/office/drawing/2014/main" id="{99EE3DC2-39F9-BDAB-6996-3C7B77ADAD42}"/>
              </a:ext>
            </a:extLst>
          </p:cNvPr>
          <p:cNvSpPr/>
          <p:nvPr/>
        </p:nvSpPr>
        <p:spPr>
          <a:xfrm>
            <a:off x="182257" y="765598"/>
            <a:ext cx="2266011" cy="2614029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42;g34b1dca1029_0_208">
            <a:extLst>
              <a:ext uri="{FF2B5EF4-FFF2-40B4-BE49-F238E27FC236}">
                <a16:creationId xmlns:a16="http://schemas.microsoft.com/office/drawing/2014/main" id="{0A4EA5A8-71A7-EB19-4278-BE742366DF6C}"/>
              </a:ext>
            </a:extLst>
          </p:cNvPr>
          <p:cNvSpPr/>
          <p:nvPr/>
        </p:nvSpPr>
        <p:spPr>
          <a:xfrm>
            <a:off x="2348573" y="765482"/>
            <a:ext cx="2201844" cy="2614029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42;g34b1dca1029_0_208">
            <a:extLst>
              <a:ext uri="{FF2B5EF4-FFF2-40B4-BE49-F238E27FC236}">
                <a16:creationId xmlns:a16="http://schemas.microsoft.com/office/drawing/2014/main" id="{4D778B89-A6E8-73BC-362C-2AB61E819143}"/>
              </a:ext>
            </a:extLst>
          </p:cNvPr>
          <p:cNvSpPr/>
          <p:nvPr/>
        </p:nvSpPr>
        <p:spPr>
          <a:xfrm>
            <a:off x="4457744" y="774023"/>
            <a:ext cx="2258989" cy="2604108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70;g34b1dca1029_0_53">
            <a:extLst>
              <a:ext uri="{FF2B5EF4-FFF2-40B4-BE49-F238E27FC236}">
                <a16:creationId xmlns:a16="http://schemas.microsoft.com/office/drawing/2014/main" id="{558D0081-D873-EEC7-2965-507D08A0A700}"/>
              </a:ext>
            </a:extLst>
          </p:cNvPr>
          <p:cNvSpPr/>
          <p:nvPr/>
        </p:nvSpPr>
        <p:spPr>
          <a:xfrm>
            <a:off x="182257" y="439692"/>
            <a:ext cx="6534475" cy="370829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en-GB" b="1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1. Fold the Tarpaulin </a:t>
            </a:r>
            <a:r>
              <a:rPr lang="en-GB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to facilitate its raising to the roof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E6F11812-C627-6306-7284-4349B6EA707A}"/>
              </a:ext>
            </a:extLst>
          </p:cNvPr>
          <p:cNvSpPr txBox="1"/>
          <p:nvPr/>
        </p:nvSpPr>
        <p:spPr>
          <a:xfrm>
            <a:off x="611770" y="6841613"/>
            <a:ext cx="23093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sym typeface="Calibri"/>
              </a:rPr>
              <a:t>T</a:t>
            </a:r>
            <a:r>
              <a:rPr lang="en-GB" sz="1200" dirty="0" err="1">
                <a:solidFill>
                  <a:schemeClr val="tx1"/>
                </a:solidFill>
                <a:sym typeface="Calibri"/>
              </a:rPr>
              <a:t>imber</a:t>
            </a:r>
            <a:r>
              <a:rPr lang="en-GB" sz="1200" dirty="0">
                <a:solidFill>
                  <a:schemeClr val="tx1"/>
                </a:solidFill>
                <a:sym typeface="Calibri"/>
              </a:rPr>
              <a:t> connection detail - 02</a:t>
            </a:r>
          </a:p>
        </p:txBody>
      </p:sp>
      <p:sp>
        <p:nvSpPr>
          <p:cNvPr id="269" name="Google Shape;242;g34b1dca1029_0_208">
            <a:extLst>
              <a:ext uri="{FF2B5EF4-FFF2-40B4-BE49-F238E27FC236}">
                <a16:creationId xmlns:a16="http://schemas.microsoft.com/office/drawing/2014/main" id="{4A2ACCE0-D676-C815-D57C-380B99E9A756}"/>
              </a:ext>
            </a:extLst>
          </p:cNvPr>
          <p:cNvSpPr/>
          <p:nvPr/>
        </p:nvSpPr>
        <p:spPr>
          <a:xfrm>
            <a:off x="3529814" y="4785579"/>
            <a:ext cx="3192909" cy="2025871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2E3067DE-6A55-F747-3361-D3950288D8C4}"/>
              </a:ext>
            </a:extLst>
          </p:cNvPr>
          <p:cNvGrpSpPr/>
          <p:nvPr/>
        </p:nvGrpSpPr>
        <p:grpSpPr>
          <a:xfrm flipH="1">
            <a:off x="305939" y="4930677"/>
            <a:ext cx="2818784" cy="2025872"/>
            <a:chOff x="356367" y="4930677"/>
            <a:chExt cx="2818784" cy="2025872"/>
          </a:xfrm>
        </p:grpSpPr>
        <p:grpSp>
          <p:nvGrpSpPr>
            <p:cNvPr id="281" name="Google Shape;295;p15">
              <a:extLst>
                <a:ext uri="{FF2B5EF4-FFF2-40B4-BE49-F238E27FC236}">
                  <a16:creationId xmlns:a16="http://schemas.microsoft.com/office/drawing/2014/main" id="{FE456B61-7B5E-6B9C-B8AB-370D449F1648}"/>
                </a:ext>
              </a:extLst>
            </p:cNvPr>
            <p:cNvGrpSpPr/>
            <p:nvPr/>
          </p:nvGrpSpPr>
          <p:grpSpPr>
            <a:xfrm>
              <a:off x="597122" y="5179377"/>
              <a:ext cx="2578029" cy="1542789"/>
              <a:chOff x="-560230" y="3752564"/>
              <a:chExt cx="2577829" cy="1575684"/>
            </a:xfrm>
          </p:grpSpPr>
          <p:sp>
            <p:nvSpPr>
              <p:cNvPr id="282" name="Google Shape;296;p15">
                <a:extLst>
                  <a:ext uri="{FF2B5EF4-FFF2-40B4-BE49-F238E27FC236}">
                    <a16:creationId xmlns:a16="http://schemas.microsoft.com/office/drawing/2014/main" id="{DDFD6081-9ECD-FAAB-D0CF-BC35D18E53B6}"/>
                  </a:ext>
                </a:extLst>
              </p:cNvPr>
              <p:cNvSpPr txBox="1"/>
              <p:nvPr/>
            </p:nvSpPr>
            <p:spPr>
              <a:xfrm>
                <a:off x="1182973" y="3752564"/>
                <a:ext cx="834626" cy="6594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 dirty="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Roof cover batten</a:t>
                </a:r>
                <a:endParaRPr sz="1200" b="1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3" name="Google Shape;298;p15">
                <a:extLst>
                  <a:ext uri="{FF2B5EF4-FFF2-40B4-BE49-F238E27FC236}">
                    <a16:creationId xmlns:a16="http://schemas.microsoft.com/office/drawing/2014/main" id="{70CC8937-0DA7-5792-412E-92B484A03017}"/>
                  </a:ext>
                </a:extLst>
              </p:cNvPr>
              <p:cNvSpPr txBox="1"/>
              <p:nvPr/>
            </p:nvSpPr>
            <p:spPr>
              <a:xfrm>
                <a:off x="837804" y="4857437"/>
                <a:ext cx="1153052" cy="47081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 dirty="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Wall </a:t>
                </a:r>
              </a:p>
              <a:p>
                <a:r>
                  <a:rPr lang="en-GB" sz="1200" b="1" dirty="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cover batten</a:t>
                </a:r>
                <a:endParaRPr sz="1200" b="1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5" name="Google Shape;303;p15">
                <a:extLst>
                  <a:ext uri="{FF2B5EF4-FFF2-40B4-BE49-F238E27FC236}">
                    <a16:creationId xmlns:a16="http://schemas.microsoft.com/office/drawing/2014/main" id="{67C1B0B8-EC84-335A-41CA-817B6AC675DA}"/>
                  </a:ext>
                </a:extLst>
              </p:cNvPr>
              <p:cNvSpPr txBox="1"/>
              <p:nvPr/>
            </p:nvSpPr>
            <p:spPr>
              <a:xfrm>
                <a:off x="-560230" y="4863460"/>
                <a:ext cx="984213" cy="28220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Wall panel</a:t>
                </a:r>
                <a:endParaRPr sz="12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2AB9D2EF-961A-0F94-E634-7A47EE89C7E0}"/>
                </a:ext>
              </a:extLst>
            </p:cNvPr>
            <p:cNvGrpSpPr/>
            <p:nvPr/>
          </p:nvGrpSpPr>
          <p:grpSpPr>
            <a:xfrm>
              <a:off x="356367" y="4930677"/>
              <a:ext cx="2459105" cy="2025872"/>
              <a:chOff x="3758286" y="4930677"/>
              <a:chExt cx="2459105" cy="2025872"/>
            </a:xfrm>
          </p:grpSpPr>
          <p:pic>
            <p:nvPicPr>
              <p:cNvPr id="270" name="Google Shape;342;p16"/>
              <p:cNvPicPr preferRelativeResize="0"/>
              <p:nvPr/>
            </p:nvPicPr>
            <p:blipFill rotWithShape="1">
              <a:blip r:embed="rId8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58286" y="4930677"/>
                <a:ext cx="2192035" cy="2025872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363" name="Google Shape;363;p16"/>
              <p:cNvCxnSpPr>
                <a:cxnSpLocks/>
              </p:cNvCxnSpPr>
              <p:nvPr/>
            </p:nvCxnSpPr>
            <p:spPr>
              <a:xfrm>
                <a:off x="4455399" y="5139344"/>
                <a:ext cx="677802" cy="199694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triangle" w="med" len="med"/>
                <a:tailEnd type="triangle" w="med" len="med"/>
              </a:ln>
            </p:spPr>
          </p:cxnSp>
          <p:sp>
            <p:nvSpPr>
              <p:cNvPr id="364" name="Google Shape;364;p16"/>
              <p:cNvSpPr txBox="1"/>
              <p:nvPr/>
            </p:nvSpPr>
            <p:spPr>
              <a:xfrm rot="995978">
                <a:off x="4583465" y="4990293"/>
                <a:ext cx="559481" cy="276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30 cm</a:t>
                </a:r>
                <a:endParaRPr sz="12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9" name="Google Shape;306;p15">
                <a:extLst>
                  <a:ext uri="{FF2B5EF4-FFF2-40B4-BE49-F238E27FC236}">
                    <a16:creationId xmlns:a16="http://schemas.microsoft.com/office/drawing/2014/main" id="{33F8BCF0-D041-D4B8-D7A2-C5FF9EED1913}"/>
                  </a:ext>
                </a:extLst>
              </p:cNvPr>
              <p:cNvSpPr txBox="1"/>
              <p:nvPr/>
            </p:nvSpPr>
            <p:spPr>
              <a:xfrm>
                <a:off x="5256250" y="4961185"/>
                <a:ext cx="961141" cy="2763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786" tIns="45382" rIns="90786" bIns="45382" anchor="t" anchorCtr="0">
                <a:spAutoFit/>
              </a:bodyPr>
              <a:lstStyle/>
              <a:p>
                <a:r>
                  <a:rPr lang="en-GB" sz="1200" b="1" dirty="0">
                    <a:solidFill>
                      <a:schemeClr val="dk2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5cm nails</a:t>
                </a:r>
                <a:endParaRPr sz="1200" b="1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274" name="Google Shape;98;g33c391d3f5e_2_7">
                <a:extLst>
                  <a:ext uri="{FF2B5EF4-FFF2-40B4-BE49-F238E27FC236}">
                    <a16:creationId xmlns:a16="http://schemas.microsoft.com/office/drawing/2014/main" id="{1C317E40-F3A7-D47D-A95A-3EFB0B4468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168381" y="5166500"/>
                <a:ext cx="297854" cy="2289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75" name="Google Shape;98;g33c391d3f5e_2_7">
                <a:extLst>
                  <a:ext uri="{FF2B5EF4-FFF2-40B4-BE49-F238E27FC236}">
                    <a16:creationId xmlns:a16="http://schemas.microsoft.com/office/drawing/2014/main" id="{BBB9C841-DB56-1070-8A07-112B4F94A9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48824" y="5468137"/>
                <a:ext cx="301081" cy="416369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76" name="Google Shape;98;g33c391d3f5e_2_7">
                <a:extLst>
                  <a:ext uri="{FF2B5EF4-FFF2-40B4-BE49-F238E27FC236}">
                    <a16:creationId xmlns:a16="http://schemas.microsoft.com/office/drawing/2014/main" id="{F185F4BC-B8D2-A443-2ADA-F4303384A7F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2936" y="6436005"/>
                <a:ext cx="430468" cy="233791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77" name="Google Shape;98;g33c391d3f5e_2_7">
                <a:extLst>
                  <a:ext uri="{FF2B5EF4-FFF2-40B4-BE49-F238E27FC236}">
                    <a16:creationId xmlns:a16="http://schemas.microsoft.com/office/drawing/2014/main" id="{C0ECFCBB-2EA7-EB10-C9BE-2D6E82EFC1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776500" y="6415752"/>
                <a:ext cx="297854" cy="228946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  <p:cxnSp>
            <p:nvCxnSpPr>
              <p:cNvPr id="288" name="Google Shape;98;g33c391d3f5e_2_7">
                <a:extLst>
                  <a:ext uri="{FF2B5EF4-FFF2-40B4-BE49-F238E27FC236}">
                    <a16:creationId xmlns:a16="http://schemas.microsoft.com/office/drawing/2014/main" id="{C3DC61E3-72FA-9E15-3CB9-FD3BC18F420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488848" y="5510413"/>
                <a:ext cx="546187" cy="15990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med" len="med"/>
                <a:tailEnd type="triangle" w="med" len="med"/>
              </a:ln>
            </p:spPr>
          </p:cxnSp>
        </p:grpSp>
      </p:grpSp>
      <p:sp>
        <p:nvSpPr>
          <p:cNvPr id="289" name="Google Shape;242;g34b1dca1029_0_208">
            <a:extLst>
              <a:ext uri="{FF2B5EF4-FFF2-40B4-BE49-F238E27FC236}">
                <a16:creationId xmlns:a16="http://schemas.microsoft.com/office/drawing/2014/main" id="{1EF4BA84-EE97-99E9-9B3E-A0D6CBC6159F}"/>
              </a:ext>
            </a:extLst>
          </p:cNvPr>
          <p:cNvSpPr/>
          <p:nvPr/>
        </p:nvSpPr>
        <p:spPr>
          <a:xfrm>
            <a:off x="186617" y="4784874"/>
            <a:ext cx="3141152" cy="2038002"/>
          </a:xfrm>
          <a:prstGeom prst="rect">
            <a:avLst/>
          </a:prstGeom>
          <a:noFill/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Play"/>
              <a:buNone/>
            </a:pPr>
            <a:endParaRPr sz="1200" b="1">
              <a:solidFill>
                <a:srgbClr val="1155C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0" name="Google Shape;98;g33c391d3f5e_2_7">
            <a:extLst>
              <a:ext uri="{FF2B5EF4-FFF2-40B4-BE49-F238E27FC236}">
                <a16:creationId xmlns:a16="http://schemas.microsoft.com/office/drawing/2014/main" id="{94E9B03F-EE95-B7E3-15C0-18D8CA33927F}"/>
              </a:ext>
            </a:extLst>
          </p:cNvPr>
          <p:cNvCxnSpPr>
            <a:cxnSpLocks/>
          </p:cNvCxnSpPr>
          <p:nvPr/>
        </p:nvCxnSpPr>
        <p:spPr>
          <a:xfrm flipH="1" flipV="1">
            <a:off x="2740349" y="6967774"/>
            <a:ext cx="608385" cy="38599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61C731E-1465-328F-DDC3-1BBC953D3B1F}"/>
              </a:ext>
            </a:extLst>
          </p:cNvPr>
          <p:cNvGrpSpPr/>
          <p:nvPr/>
        </p:nvGrpSpPr>
        <p:grpSpPr>
          <a:xfrm flipH="1">
            <a:off x="3702287" y="4901675"/>
            <a:ext cx="3068440" cy="1752856"/>
            <a:chOff x="463115" y="4891842"/>
            <a:chExt cx="2282875" cy="1304100"/>
          </a:xfrm>
        </p:grpSpPr>
        <p:pic>
          <p:nvPicPr>
            <p:cNvPr id="32" name="Picture 31" descr="A video game screen with a black background&#10;&#10;AI-generated content may be incorrect.">
              <a:extLst>
                <a:ext uri="{FF2B5EF4-FFF2-40B4-BE49-F238E27FC236}">
                  <a16:creationId xmlns:a16="http://schemas.microsoft.com/office/drawing/2014/main" id="{237727AF-EBD7-4C27-2734-39FE0B098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flipH="1">
              <a:off x="1167969" y="4891842"/>
              <a:ext cx="1295113" cy="1304100"/>
            </a:xfrm>
            <a:prstGeom prst="rect">
              <a:avLst/>
            </a:prstGeom>
          </p:spPr>
        </p:pic>
        <p:sp>
          <p:nvSpPr>
            <p:cNvPr id="36" name="Google Shape;343;p16">
              <a:extLst>
                <a:ext uri="{FF2B5EF4-FFF2-40B4-BE49-F238E27FC236}">
                  <a16:creationId xmlns:a16="http://schemas.microsoft.com/office/drawing/2014/main" id="{FF87C312-60A6-D907-B844-2F7E0CC79D2F}"/>
                </a:ext>
              </a:extLst>
            </p:cNvPr>
            <p:cNvSpPr txBox="1"/>
            <p:nvPr/>
          </p:nvSpPr>
          <p:spPr>
            <a:xfrm>
              <a:off x="463115" y="5195896"/>
              <a:ext cx="641359" cy="3429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 dirty="0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50-60cm off-cuts</a:t>
              </a:r>
              <a:endParaRPr sz="1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343;p16">
              <a:extLst>
                <a:ext uri="{FF2B5EF4-FFF2-40B4-BE49-F238E27FC236}">
                  <a16:creationId xmlns:a16="http://schemas.microsoft.com/office/drawing/2014/main" id="{56364A44-BE34-F82A-862C-E7632FC15C46}"/>
                </a:ext>
              </a:extLst>
            </p:cNvPr>
            <p:cNvSpPr txBox="1"/>
            <p:nvPr/>
          </p:nvSpPr>
          <p:spPr>
            <a:xfrm>
              <a:off x="1799611" y="5676234"/>
              <a:ext cx="946379" cy="48035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786" tIns="45382" rIns="90786" bIns="45382" anchor="t" anchorCtr="0">
              <a:spAutoFit/>
            </a:bodyPr>
            <a:lstStyle/>
            <a:p>
              <a:r>
                <a:rPr lang="en-GB" sz="1200" b="1">
                  <a:solidFill>
                    <a:schemeClr val="dk2"/>
                  </a:solidFill>
                  <a:latin typeface="Calibri"/>
                  <a:ea typeface="Calibri"/>
                  <a:cs typeface="Calibri"/>
                  <a:sym typeface="Calibri"/>
                </a:rPr>
                <a:t>Wall frame upper horizontal timber</a:t>
              </a:r>
              <a:endParaRPr sz="1200" b="1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95" name="Google Shape;98;g33c391d3f5e_2_7">
              <a:extLst>
                <a:ext uri="{FF2B5EF4-FFF2-40B4-BE49-F238E27FC236}">
                  <a16:creationId xmlns:a16="http://schemas.microsoft.com/office/drawing/2014/main" id="{395C45B2-28B1-2363-528A-E6C94761AD3F}"/>
                </a:ext>
              </a:extLst>
            </p:cNvPr>
            <p:cNvCxnSpPr>
              <a:cxnSpLocks/>
            </p:cNvCxnSpPr>
            <p:nvPr/>
          </p:nvCxnSpPr>
          <p:spPr>
            <a:xfrm>
              <a:off x="1060504" y="5317202"/>
              <a:ext cx="263101" cy="205173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299" name="Google Shape;98;g33c391d3f5e_2_7">
              <a:extLst>
                <a:ext uri="{FF2B5EF4-FFF2-40B4-BE49-F238E27FC236}">
                  <a16:creationId xmlns:a16="http://schemas.microsoft.com/office/drawing/2014/main" id="{86F739BA-8F8D-7B6A-4E03-7895829724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686569" y="5559077"/>
              <a:ext cx="252588" cy="210587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  <p:sp>
        <p:nvSpPr>
          <p:cNvPr id="340" name="Google Shape;340;p16"/>
          <p:cNvSpPr txBox="1"/>
          <p:nvPr/>
        </p:nvSpPr>
        <p:spPr>
          <a:xfrm>
            <a:off x="186198" y="4212942"/>
            <a:ext cx="6533678" cy="614232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r>
              <a:rPr lang="en-GB" dirty="0">
                <a:sym typeface="Calibri"/>
              </a:rPr>
              <a:t>3. Add timber cover battens to secure the tarpaulin to the trusses. Use the short off-cuts to nail tarp to the top of the walls.</a:t>
            </a:r>
            <a:endParaRPr lang="en-GB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28AED79-24B6-F82D-2F18-859BCC3A027A}"/>
              </a:ext>
            </a:extLst>
          </p:cNvPr>
          <p:cNvGrpSpPr/>
          <p:nvPr/>
        </p:nvGrpSpPr>
        <p:grpSpPr>
          <a:xfrm rot="821623">
            <a:off x="5161920" y="7878854"/>
            <a:ext cx="861349" cy="956474"/>
            <a:chOff x="3610449" y="4619405"/>
            <a:chExt cx="861349" cy="9564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03A2A87-56B8-B0CA-E46B-FEAC8CCA3D8F}"/>
                </a:ext>
              </a:extLst>
            </p:cNvPr>
            <p:cNvSpPr/>
            <p:nvPr/>
          </p:nvSpPr>
          <p:spPr>
            <a:xfrm rot="19691218">
              <a:off x="3858295" y="4740651"/>
              <a:ext cx="297131" cy="289281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E17A032-98D9-4D22-4AF2-6A64E896517E}"/>
                </a:ext>
              </a:extLst>
            </p:cNvPr>
            <p:cNvSpPr/>
            <p:nvPr/>
          </p:nvSpPr>
          <p:spPr>
            <a:xfrm rot="20672809">
              <a:off x="3785353" y="4931464"/>
              <a:ext cx="316268" cy="20749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6E0D88-13E9-C48B-C54B-6E042189A15A}"/>
                </a:ext>
              </a:extLst>
            </p:cNvPr>
            <p:cNvSpPr/>
            <p:nvPr/>
          </p:nvSpPr>
          <p:spPr>
            <a:xfrm rot="3335622">
              <a:off x="3678842" y="4941926"/>
              <a:ext cx="322246" cy="20749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E3AB5C2-2BF9-30E3-9C87-C72655668E01}"/>
                </a:ext>
              </a:extLst>
            </p:cNvPr>
            <p:cNvSpPr/>
            <p:nvPr/>
          </p:nvSpPr>
          <p:spPr>
            <a:xfrm rot="19316677">
              <a:off x="4202674" y="5075797"/>
              <a:ext cx="114448" cy="125662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F9525C5-ACFE-44D8-34BC-E2187193CBCA}"/>
                </a:ext>
              </a:extLst>
            </p:cNvPr>
            <p:cNvSpPr/>
            <p:nvPr/>
          </p:nvSpPr>
          <p:spPr>
            <a:xfrm rot="20229541">
              <a:off x="4151529" y="5130752"/>
              <a:ext cx="71428" cy="107864"/>
            </a:xfrm>
            <a:prstGeom prst="rect">
              <a:avLst/>
            </a:prstGeom>
            <a:solidFill>
              <a:srgbClr val="CACEE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648AE2E-7F84-0ED5-4003-792365CC4127}"/>
                </a:ext>
              </a:extLst>
            </p:cNvPr>
            <p:cNvSpPr/>
            <p:nvPr/>
          </p:nvSpPr>
          <p:spPr>
            <a:xfrm rot="20647541">
              <a:off x="3736462" y="4943655"/>
              <a:ext cx="71428" cy="10786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3E414C0-F263-CE78-D7CF-BC1336D2E36A}"/>
                </a:ext>
              </a:extLst>
            </p:cNvPr>
            <p:cNvSpPr/>
            <p:nvPr/>
          </p:nvSpPr>
          <p:spPr>
            <a:xfrm rot="20647541">
              <a:off x="3677226" y="4959429"/>
              <a:ext cx="71428" cy="10786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57BCAD3-6FB1-012B-A1ED-5C72C74F5153}"/>
                </a:ext>
              </a:extLst>
            </p:cNvPr>
            <p:cNvSpPr/>
            <p:nvPr/>
          </p:nvSpPr>
          <p:spPr>
            <a:xfrm rot="14176528">
              <a:off x="4171064" y="5063526"/>
              <a:ext cx="209777" cy="226684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C351B3-3004-4C21-B203-BDF71152E97B}"/>
                </a:ext>
              </a:extLst>
            </p:cNvPr>
            <p:cNvSpPr/>
            <p:nvPr/>
          </p:nvSpPr>
          <p:spPr>
            <a:xfrm rot="19752401">
              <a:off x="4051281" y="4859532"/>
              <a:ext cx="105010" cy="125662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6" name="Picture 4" descr="Stick with Long Branch on It 48340257 PNG">
              <a:extLst>
                <a:ext uri="{FF2B5EF4-FFF2-40B4-BE49-F238E27FC236}">
                  <a16:creationId xmlns:a16="http://schemas.microsoft.com/office/drawing/2014/main" id="{38FAEEBD-4473-41D1-357F-81909D0FA9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0251847">
              <a:off x="3694026" y="5304286"/>
              <a:ext cx="271593" cy="2715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EFEACD4-CA15-573E-C15E-EC13CE777C83}"/>
                </a:ext>
              </a:extLst>
            </p:cNvPr>
            <p:cNvSpPr>
              <a:spLocks/>
            </p:cNvSpPr>
            <p:nvPr/>
          </p:nvSpPr>
          <p:spPr>
            <a:xfrm rot="19500498">
              <a:off x="3799796" y="4889887"/>
              <a:ext cx="27432" cy="6400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620F14-BD56-C510-D4ED-F36F78A76221}"/>
                </a:ext>
              </a:extLst>
            </p:cNvPr>
            <p:cNvSpPr/>
            <p:nvPr/>
          </p:nvSpPr>
          <p:spPr>
            <a:xfrm rot="19567079">
              <a:off x="3900544" y="5087882"/>
              <a:ext cx="297131" cy="336770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ABC3ED4C-92A5-2085-CE4E-557217B78EA6}"/>
                </a:ext>
              </a:extLst>
            </p:cNvPr>
            <p:cNvSpPr/>
            <p:nvPr/>
          </p:nvSpPr>
          <p:spPr>
            <a:xfrm rot="19457889">
              <a:off x="3808066" y="4985128"/>
              <a:ext cx="472880" cy="227045"/>
            </a:xfrm>
            <a:prstGeom prst="rect">
              <a:avLst/>
            </a:prstGeom>
            <a:solidFill>
              <a:srgbClr val="E4E6E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E6AB082-57B4-7924-C33D-26CA20B4FB8E}"/>
                </a:ext>
              </a:extLst>
            </p:cNvPr>
            <p:cNvSpPr>
              <a:spLocks/>
            </p:cNvSpPr>
            <p:nvPr/>
          </p:nvSpPr>
          <p:spPr>
            <a:xfrm rot="19500498">
              <a:off x="4220232" y="4619405"/>
              <a:ext cx="27432" cy="64008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3D0D146-D516-2B94-EBA7-FFE5FD49A1C6}"/>
                </a:ext>
              </a:extLst>
            </p:cNvPr>
            <p:cNvSpPr/>
            <p:nvPr/>
          </p:nvSpPr>
          <p:spPr>
            <a:xfrm rot="3403104">
              <a:off x="4192906" y="5070391"/>
              <a:ext cx="27432" cy="530352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2D93237-9D67-6816-ED36-86C99714D7D3}"/>
                </a:ext>
              </a:extLst>
            </p:cNvPr>
            <p:cNvSpPr/>
            <p:nvPr/>
          </p:nvSpPr>
          <p:spPr>
            <a:xfrm rot="3377904">
              <a:off x="3843621" y="4569880"/>
              <a:ext cx="27432" cy="493776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 w="3175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F0D38-0199-37AF-7389-9F7573CB1B04}"/>
              </a:ext>
            </a:extLst>
          </p:cNvPr>
          <p:cNvCxnSpPr>
            <a:cxnSpLocks/>
          </p:cNvCxnSpPr>
          <p:nvPr/>
        </p:nvCxnSpPr>
        <p:spPr>
          <a:xfrm>
            <a:off x="515122" y="2238553"/>
            <a:ext cx="1100288" cy="8521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2E39AFE4-F519-D3E0-3F75-F7C2140AF55D}"/>
              </a:ext>
            </a:extLst>
          </p:cNvPr>
          <p:cNvCxnSpPr/>
          <p:nvPr/>
        </p:nvCxnSpPr>
        <p:spPr>
          <a:xfrm>
            <a:off x="3020344" y="1960666"/>
            <a:ext cx="708485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4F4640E-5DDC-9094-9A32-B59A33FF342B}"/>
              </a:ext>
            </a:extLst>
          </p:cNvPr>
          <p:cNvCxnSpPr>
            <a:cxnSpLocks/>
          </p:cNvCxnSpPr>
          <p:nvPr/>
        </p:nvCxnSpPr>
        <p:spPr>
          <a:xfrm flipV="1">
            <a:off x="4925427" y="2146924"/>
            <a:ext cx="1180203" cy="74610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Parallelogram 3">
            <a:extLst>
              <a:ext uri="{FF2B5EF4-FFF2-40B4-BE49-F238E27FC236}">
                <a16:creationId xmlns:a16="http://schemas.microsoft.com/office/drawing/2014/main" id="{8E5042C3-9B26-3A2E-24E9-7C167A294AC1}"/>
              </a:ext>
            </a:extLst>
          </p:cNvPr>
          <p:cNvSpPr/>
          <p:nvPr/>
        </p:nvSpPr>
        <p:spPr>
          <a:xfrm rot="1830281">
            <a:off x="2617264" y="7812836"/>
            <a:ext cx="1842897" cy="592285"/>
          </a:xfrm>
          <a:custGeom>
            <a:avLst/>
            <a:gdLst>
              <a:gd name="csX0" fmla="*/ 0 w 1842897"/>
              <a:gd name="csY0" fmla="*/ 505242 h 592285"/>
              <a:gd name="csX1" fmla="*/ 186915 w 1842897"/>
              <a:gd name="csY1" fmla="*/ 0 h 592285"/>
              <a:gd name="csX2" fmla="*/ 722349 w 1842897"/>
              <a:gd name="csY2" fmla="*/ 0 h 592285"/>
              <a:gd name="csX3" fmla="*/ 1224664 w 1842897"/>
              <a:gd name="csY3" fmla="*/ 0 h 592285"/>
              <a:gd name="csX4" fmla="*/ 1842897 w 1842897"/>
              <a:gd name="csY4" fmla="*/ 0 h 592285"/>
              <a:gd name="csX5" fmla="*/ 1633506 w 1842897"/>
              <a:gd name="csY5" fmla="*/ 592285 h 592285"/>
              <a:gd name="csX6" fmla="*/ 1138009 w 1842897"/>
              <a:gd name="csY6" fmla="*/ 565882 h 592285"/>
              <a:gd name="csX7" fmla="*/ 577172 w 1842897"/>
              <a:gd name="csY7" fmla="*/ 535997 h 592285"/>
              <a:gd name="csX8" fmla="*/ 0 w 1842897"/>
              <a:gd name="csY8" fmla="*/ 505242 h 5922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842897" h="592285" fill="none" extrusionOk="0">
                <a:moveTo>
                  <a:pt x="0" y="505242"/>
                </a:moveTo>
                <a:cubicBezTo>
                  <a:pt x="67347" y="390115"/>
                  <a:pt x="134333" y="195970"/>
                  <a:pt x="186915" y="0"/>
                </a:cubicBezTo>
                <a:cubicBezTo>
                  <a:pt x="445578" y="-10703"/>
                  <a:pt x="463919" y="23105"/>
                  <a:pt x="722349" y="0"/>
                </a:cubicBezTo>
                <a:cubicBezTo>
                  <a:pt x="980779" y="-23105"/>
                  <a:pt x="975076" y="17530"/>
                  <a:pt x="1224664" y="0"/>
                </a:cubicBezTo>
                <a:cubicBezTo>
                  <a:pt x="1474252" y="-17530"/>
                  <a:pt x="1636771" y="-6787"/>
                  <a:pt x="1842897" y="0"/>
                </a:cubicBezTo>
                <a:cubicBezTo>
                  <a:pt x="1811400" y="154198"/>
                  <a:pt x="1672790" y="436282"/>
                  <a:pt x="1633506" y="592285"/>
                </a:cubicBezTo>
                <a:cubicBezTo>
                  <a:pt x="1428942" y="583979"/>
                  <a:pt x="1322408" y="593648"/>
                  <a:pt x="1138009" y="565882"/>
                </a:cubicBezTo>
                <a:cubicBezTo>
                  <a:pt x="953610" y="538116"/>
                  <a:pt x="730488" y="520300"/>
                  <a:pt x="577172" y="535997"/>
                </a:cubicBezTo>
                <a:cubicBezTo>
                  <a:pt x="423856" y="551694"/>
                  <a:pt x="155270" y="538986"/>
                  <a:pt x="0" y="505242"/>
                </a:cubicBezTo>
                <a:close/>
              </a:path>
              <a:path w="1842897" h="592285" stroke="0" extrusionOk="0">
                <a:moveTo>
                  <a:pt x="0" y="505242"/>
                </a:moveTo>
                <a:cubicBezTo>
                  <a:pt x="59256" y="298372"/>
                  <a:pt x="117155" y="143451"/>
                  <a:pt x="186915" y="0"/>
                </a:cubicBezTo>
                <a:cubicBezTo>
                  <a:pt x="473903" y="-6436"/>
                  <a:pt x="506448" y="9133"/>
                  <a:pt x="772029" y="0"/>
                </a:cubicBezTo>
                <a:cubicBezTo>
                  <a:pt x="1037610" y="-9133"/>
                  <a:pt x="1097379" y="-5961"/>
                  <a:pt x="1307463" y="0"/>
                </a:cubicBezTo>
                <a:cubicBezTo>
                  <a:pt x="1517547" y="5961"/>
                  <a:pt x="1658778" y="-11599"/>
                  <a:pt x="1842897" y="0"/>
                </a:cubicBezTo>
                <a:cubicBezTo>
                  <a:pt x="1773997" y="238894"/>
                  <a:pt x="1735674" y="371878"/>
                  <a:pt x="1633506" y="592285"/>
                </a:cubicBezTo>
                <a:cubicBezTo>
                  <a:pt x="1487304" y="565378"/>
                  <a:pt x="1294337" y="552859"/>
                  <a:pt x="1089004" y="563271"/>
                </a:cubicBezTo>
                <a:cubicBezTo>
                  <a:pt x="883671" y="573683"/>
                  <a:pt x="691083" y="526398"/>
                  <a:pt x="528167" y="533386"/>
                </a:cubicBezTo>
                <a:cubicBezTo>
                  <a:pt x="365251" y="540374"/>
                  <a:pt x="217038" y="537689"/>
                  <a:pt x="0" y="505242"/>
                </a:cubicBezTo>
                <a:close/>
              </a:path>
            </a:pathLst>
          </a:custGeom>
          <a:solidFill>
            <a:srgbClr val="E4E6EF"/>
          </a:solidFill>
          <a:ln w="12700">
            <a:solidFill>
              <a:schemeClr val="accent1"/>
            </a:solidFill>
            <a:prstDash val="dash"/>
            <a:extLst>
              <a:ext uri="{C807C97D-BFC1-408E-A445-0C87EB9F89A2}">
                <ask:lineSketchStyleProps xmlns:ask="http://schemas.microsoft.com/office/drawing/2018/sketchyshapes" sd="152363051">
                  <a:custGeom>
                    <a:avLst/>
                    <a:gdLst>
                      <a:gd name="csX0" fmla="*/ 0 w 1880324"/>
                      <a:gd name="csY0" fmla="*/ 518926 h 518926"/>
                      <a:gd name="csX1" fmla="*/ 224342 w 1880324"/>
                      <a:gd name="csY1" fmla="*/ 0 h 518926"/>
                      <a:gd name="csX2" fmla="*/ 1880324 w 1880324"/>
                      <a:gd name="csY2" fmla="*/ 0 h 518926"/>
                      <a:gd name="csX3" fmla="*/ 1655982 w 1880324"/>
                      <a:gd name="csY3" fmla="*/ 518926 h 518926"/>
                      <a:gd name="csX4" fmla="*/ 0 w 1880324"/>
                      <a:gd name="csY4" fmla="*/ 518926 h 518926"/>
                      <a:gd name="csX0" fmla="*/ 0 w 1798067"/>
                      <a:gd name="csY0" fmla="*/ 514684 h 518926"/>
                      <a:gd name="csX1" fmla="*/ 142085 w 1798067"/>
                      <a:gd name="csY1" fmla="*/ 0 h 518926"/>
                      <a:gd name="csX2" fmla="*/ 1798067 w 1798067"/>
                      <a:gd name="csY2" fmla="*/ 0 h 518926"/>
                      <a:gd name="csX3" fmla="*/ 1573725 w 1798067"/>
                      <a:gd name="csY3" fmla="*/ 518926 h 518926"/>
                      <a:gd name="csX4" fmla="*/ 0 w 1798067"/>
                      <a:gd name="csY4" fmla="*/ 514684 h 518926"/>
                      <a:gd name="csX0" fmla="*/ 0 w 1798067"/>
                      <a:gd name="csY0" fmla="*/ 514684 h 515172"/>
                      <a:gd name="csX1" fmla="*/ 142085 w 1798067"/>
                      <a:gd name="csY1" fmla="*/ 0 h 515172"/>
                      <a:gd name="csX2" fmla="*/ 1798067 w 1798067"/>
                      <a:gd name="csY2" fmla="*/ 0 h 515172"/>
                      <a:gd name="csX3" fmla="*/ 1648900 w 1798067"/>
                      <a:gd name="csY3" fmla="*/ 515172 h 515172"/>
                      <a:gd name="csX4" fmla="*/ 0 w 1798067"/>
                      <a:gd name="csY4" fmla="*/ 514684 h 515172"/>
                      <a:gd name="csX0" fmla="*/ 0 w 1842897"/>
                      <a:gd name="csY0" fmla="*/ 420190 h 515172"/>
                      <a:gd name="csX1" fmla="*/ 186915 w 1842897"/>
                      <a:gd name="csY1" fmla="*/ 0 h 515172"/>
                      <a:gd name="csX2" fmla="*/ 1842897 w 1842897"/>
                      <a:gd name="csY2" fmla="*/ 0 h 515172"/>
                      <a:gd name="csX3" fmla="*/ 1693730 w 1842897"/>
                      <a:gd name="csY3" fmla="*/ 515172 h 515172"/>
                      <a:gd name="csX4" fmla="*/ 0 w 1842897"/>
                      <a:gd name="csY4" fmla="*/ 420190 h 515172"/>
                      <a:gd name="csX0" fmla="*/ 0 w 1842897"/>
                      <a:gd name="csY0" fmla="*/ 420190 h 492580"/>
                      <a:gd name="csX1" fmla="*/ 186915 w 1842897"/>
                      <a:gd name="csY1" fmla="*/ 0 h 492580"/>
                      <a:gd name="csX2" fmla="*/ 1842897 w 1842897"/>
                      <a:gd name="csY2" fmla="*/ 0 h 492580"/>
                      <a:gd name="csX3" fmla="*/ 1633506 w 1842897"/>
                      <a:gd name="csY3" fmla="*/ 492580 h 492580"/>
                      <a:gd name="csX4" fmla="*/ 0 w 1842897"/>
                      <a:gd name="csY4" fmla="*/ 420190 h 492580"/>
                    </a:gdLst>
                    <a:ahLst/>
                    <a:cxnLst>
                      <a:cxn ang="0">
                        <a:pos x="csX0" y="csY0"/>
                      </a:cxn>
                      <a:cxn ang="0">
                        <a:pos x="csX1" y="csY1"/>
                      </a:cxn>
                      <a:cxn ang="0">
                        <a:pos x="csX2" y="csY2"/>
                      </a:cxn>
                      <a:cxn ang="0">
                        <a:pos x="csX3" y="csY3"/>
                      </a:cxn>
                      <a:cxn ang="0">
                        <a:pos x="csX4" y="csY4"/>
                      </a:cxn>
                    </a:cxnLst>
                    <a:rect l="l" t="t" r="r" b="b"/>
                    <a:pathLst>
                      <a:path w="1842897" h="492580">
                        <a:moveTo>
                          <a:pt x="0" y="420190"/>
                        </a:moveTo>
                        <a:lnTo>
                          <a:pt x="186915" y="0"/>
                        </a:lnTo>
                        <a:lnTo>
                          <a:pt x="1842897" y="0"/>
                        </a:lnTo>
                        <a:lnTo>
                          <a:pt x="1633506" y="492580"/>
                        </a:lnTo>
                        <a:lnTo>
                          <a:pt x="0" y="420190"/>
                        </a:ln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Parallelogram 3">
            <a:extLst>
              <a:ext uri="{FF2B5EF4-FFF2-40B4-BE49-F238E27FC236}">
                <a16:creationId xmlns:a16="http://schemas.microsoft.com/office/drawing/2014/main" id="{F68CD70D-96B1-8138-7A86-BDDEF7A945FB}"/>
              </a:ext>
            </a:extLst>
          </p:cNvPr>
          <p:cNvSpPr/>
          <p:nvPr/>
        </p:nvSpPr>
        <p:spPr>
          <a:xfrm rot="1830281">
            <a:off x="2715598" y="8704852"/>
            <a:ext cx="1479089" cy="691820"/>
          </a:xfrm>
          <a:custGeom>
            <a:avLst/>
            <a:gdLst>
              <a:gd name="csX0" fmla="*/ 0 w 1880324"/>
              <a:gd name="csY0" fmla="*/ 518926 h 518926"/>
              <a:gd name="csX1" fmla="*/ 224342 w 1880324"/>
              <a:gd name="csY1" fmla="*/ 0 h 518926"/>
              <a:gd name="csX2" fmla="*/ 1880324 w 1880324"/>
              <a:gd name="csY2" fmla="*/ 0 h 518926"/>
              <a:gd name="csX3" fmla="*/ 1655982 w 1880324"/>
              <a:gd name="csY3" fmla="*/ 518926 h 518926"/>
              <a:gd name="csX4" fmla="*/ 0 w 1880324"/>
              <a:gd name="csY4" fmla="*/ 518926 h 518926"/>
              <a:gd name="csX0" fmla="*/ 0 w 1798067"/>
              <a:gd name="csY0" fmla="*/ 514684 h 518926"/>
              <a:gd name="csX1" fmla="*/ 142085 w 1798067"/>
              <a:gd name="csY1" fmla="*/ 0 h 518926"/>
              <a:gd name="csX2" fmla="*/ 1798067 w 1798067"/>
              <a:gd name="csY2" fmla="*/ 0 h 518926"/>
              <a:gd name="csX3" fmla="*/ 1573725 w 1798067"/>
              <a:gd name="csY3" fmla="*/ 518926 h 518926"/>
              <a:gd name="csX4" fmla="*/ 0 w 1798067"/>
              <a:gd name="csY4" fmla="*/ 514684 h 518926"/>
              <a:gd name="csX0" fmla="*/ 0 w 1798067"/>
              <a:gd name="csY0" fmla="*/ 514684 h 515172"/>
              <a:gd name="csX1" fmla="*/ 142085 w 1798067"/>
              <a:gd name="csY1" fmla="*/ 0 h 515172"/>
              <a:gd name="csX2" fmla="*/ 1798067 w 1798067"/>
              <a:gd name="csY2" fmla="*/ 0 h 515172"/>
              <a:gd name="csX3" fmla="*/ 1648900 w 1798067"/>
              <a:gd name="csY3" fmla="*/ 515172 h 515172"/>
              <a:gd name="csX4" fmla="*/ 0 w 1798067"/>
              <a:gd name="csY4" fmla="*/ 514684 h 515172"/>
              <a:gd name="csX0" fmla="*/ 0 w 1842897"/>
              <a:gd name="csY0" fmla="*/ 420190 h 515172"/>
              <a:gd name="csX1" fmla="*/ 186915 w 1842897"/>
              <a:gd name="csY1" fmla="*/ 0 h 515172"/>
              <a:gd name="csX2" fmla="*/ 1842897 w 1842897"/>
              <a:gd name="csY2" fmla="*/ 0 h 515172"/>
              <a:gd name="csX3" fmla="*/ 1693730 w 1842897"/>
              <a:gd name="csY3" fmla="*/ 515172 h 515172"/>
              <a:gd name="csX4" fmla="*/ 0 w 1842897"/>
              <a:gd name="csY4" fmla="*/ 420190 h 515172"/>
              <a:gd name="csX0" fmla="*/ 0 w 1842897"/>
              <a:gd name="csY0" fmla="*/ 420190 h 492580"/>
              <a:gd name="csX1" fmla="*/ 186915 w 1842897"/>
              <a:gd name="csY1" fmla="*/ 0 h 492580"/>
              <a:gd name="csX2" fmla="*/ 1842897 w 1842897"/>
              <a:gd name="csY2" fmla="*/ 0 h 492580"/>
              <a:gd name="csX3" fmla="*/ 1633506 w 1842897"/>
              <a:gd name="csY3" fmla="*/ 492580 h 492580"/>
              <a:gd name="csX4" fmla="*/ 0 w 1842897"/>
              <a:gd name="csY4" fmla="*/ 420190 h 492580"/>
              <a:gd name="csX0" fmla="*/ 0 w 1633506"/>
              <a:gd name="csY0" fmla="*/ 420190 h 492580"/>
              <a:gd name="csX1" fmla="*/ 186915 w 1633506"/>
              <a:gd name="csY1" fmla="*/ 0 h 492580"/>
              <a:gd name="csX2" fmla="*/ 1011926 w 1633506"/>
              <a:gd name="csY2" fmla="*/ 2614 h 492580"/>
              <a:gd name="csX3" fmla="*/ 1633506 w 1633506"/>
              <a:gd name="csY3" fmla="*/ 492580 h 492580"/>
              <a:gd name="csX4" fmla="*/ 0 w 1633506"/>
              <a:gd name="csY4" fmla="*/ 420190 h 492580"/>
              <a:gd name="csX0" fmla="*/ 0 w 1397825"/>
              <a:gd name="csY0" fmla="*/ 420190 h 482406"/>
              <a:gd name="csX1" fmla="*/ 186915 w 1397825"/>
              <a:gd name="csY1" fmla="*/ 0 h 482406"/>
              <a:gd name="csX2" fmla="*/ 1011926 w 1397825"/>
              <a:gd name="csY2" fmla="*/ 2614 h 482406"/>
              <a:gd name="csX3" fmla="*/ 1397825 w 1397825"/>
              <a:gd name="csY3" fmla="*/ 482406 h 482406"/>
              <a:gd name="csX4" fmla="*/ 0 w 1397825"/>
              <a:gd name="csY4" fmla="*/ 420190 h 482406"/>
              <a:gd name="csX0" fmla="*/ 0 w 1483329"/>
              <a:gd name="csY0" fmla="*/ 420190 h 575359"/>
              <a:gd name="csX1" fmla="*/ 186915 w 1483329"/>
              <a:gd name="csY1" fmla="*/ 0 h 575359"/>
              <a:gd name="csX2" fmla="*/ 1011926 w 1483329"/>
              <a:gd name="csY2" fmla="*/ 2614 h 575359"/>
              <a:gd name="csX3" fmla="*/ 1483329 w 1483329"/>
              <a:gd name="csY3" fmla="*/ 575359 h 575359"/>
              <a:gd name="csX4" fmla="*/ 0 w 1483329"/>
              <a:gd name="csY4" fmla="*/ 420190 h 575359"/>
              <a:gd name="csX0" fmla="*/ 0 w 1479089"/>
              <a:gd name="csY0" fmla="*/ 356819 h 575359"/>
              <a:gd name="csX1" fmla="*/ 182675 w 1479089"/>
              <a:gd name="csY1" fmla="*/ 0 h 575359"/>
              <a:gd name="csX2" fmla="*/ 1007686 w 1479089"/>
              <a:gd name="csY2" fmla="*/ 2614 h 575359"/>
              <a:gd name="csX3" fmla="*/ 1479089 w 1479089"/>
              <a:gd name="csY3" fmla="*/ 575359 h 575359"/>
              <a:gd name="csX4" fmla="*/ 0 w 1479089"/>
              <a:gd name="csY4" fmla="*/ 356819 h 575359"/>
              <a:gd name="csX0" fmla="*/ 0 w 1479089"/>
              <a:gd name="csY0" fmla="*/ 356819 h 575359"/>
              <a:gd name="csX1" fmla="*/ 182675 w 1479089"/>
              <a:gd name="csY1" fmla="*/ 0 h 575359"/>
              <a:gd name="csX2" fmla="*/ 1179342 w 1479089"/>
              <a:gd name="csY2" fmla="*/ 196375 h 575359"/>
              <a:gd name="csX3" fmla="*/ 1479089 w 1479089"/>
              <a:gd name="csY3" fmla="*/ 575359 h 575359"/>
              <a:gd name="csX4" fmla="*/ 0 w 1479089"/>
              <a:gd name="csY4" fmla="*/ 356819 h 575359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</a:cxnLst>
            <a:rect l="l" t="t" r="r" b="b"/>
            <a:pathLst>
              <a:path w="1479089" h="575359">
                <a:moveTo>
                  <a:pt x="0" y="356819"/>
                </a:moveTo>
                <a:lnTo>
                  <a:pt x="182675" y="0"/>
                </a:lnTo>
                <a:lnTo>
                  <a:pt x="1179342" y="196375"/>
                </a:lnTo>
                <a:lnTo>
                  <a:pt x="1479089" y="575359"/>
                </a:lnTo>
                <a:lnTo>
                  <a:pt x="0" y="356819"/>
                </a:lnTo>
                <a:close/>
              </a:path>
            </a:pathLst>
          </a:custGeom>
          <a:solidFill>
            <a:srgbClr val="E4E6EF">
              <a:alpha val="20000"/>
            </a:srgbClr>
          </a:solidFill>
          <a:ln w="3175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3" name="Google Shape;98;g33c391d3f5e_2_7">
            <a:extLst>
              <a:ext uri="{FF2B5EF4-FFF2-40B4-BE49-F238E27FC236}">
                <a16:creationId xmlns:a16="http://schemas.microsoft.com/office/drawing/2014/main" id="{DAFB5207-BE7F-06CB-4A68-136489B612B2}"/>
              </a:ext>
            </a:extLst>
          </p:cNvPr>
          <p:cNvCxnSpPr>
            <a:cxnSpLocks/>
          </p:cNvCxnSpPr>
          <p:nvPr/>
        </p:nvCxnSpPr>
        <p:spPr>
          <a:xfrm flipH="1">
            <a:off x="2581975" y="7928404"/>
            <a:ext cx="798246" cy="31537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5" name="Google Shape;340;p16">
            <a:extLst>
              <a:ext uri="{FF2B5EF4-FFF2-40B4-BE49-F238E27FC236}">
                <a16:creationId xmlns:a16="http://schemas.microsoft.com/office/drawing/2014/main" id="{FF04F9F0-06C3-7D96-053B-B0AE2BB3B742}"/>
              </a:ext>
            </a:extLst>
          </p:cNvPr>
          <p:cNvSpPr txBox="1"/>
          <p:nvPr/>
        </p:nvSpPr>
        <p:spPr>
          <a:xfrm>
            <a:off x="186197" y="7498304"/>
            <a:ext cx="2257627" cy="196800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spcFirstLastPara="1" wrap="square" lIns="83525" tIns="83525" rIns="83525" bIns="835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GB"/>
            </a:defPPr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1" i="0" u="none" strike="noStrike" cap="none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lvl1pPr>
            <a:lvl2pPr marR="0"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 algn="l"/>
            <a:endParaRPr lang="en-GB" dirty="0"/>
          </a:p>
        </p:txBody>
      </p:sp>
      <p:sp>
        <p:nvSpPr>
          <p:cNvPr id="52" name="Rectangle 4">
            <a:extLst>
              <a:ext uri="{FF2B5EF4-FFF2-40B4-BE49-F238E27FC236}">
                <a16:creationId xmlns:a16="http://schemas.microsoft.com/office/drawing/2014/main" id="{7ABBF728-3938-3AEA-6629-C0C8A820C6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497" y="7737198"/>
            <a:ext cx="2171286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Add a sloped canopy above the door</a:t>
            </a:r>
            <a:r>
              <a:rPr kumimoji="0" lang="en-US" altLang="en-US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prevent rainwater entry. If there is space, extend the canopy sideways to create a sheltered cooking space</a:t>
            </a:r>
          </a:p>
        </p:txBody>
      </p:sp>
      <p:sp>
        <p:nvSpPr>
          <p:cNvPr id="29" name="Google Shape;368;p16">
            <a:extLst>
              <a:ext uri="{FF2B5EF4-FFF2-40B4-BE49-F238E27FC236}">
                <a16:creationId xmlns:a16="http://schemas.microsoft.com/office/drawing/2014/main" id="{83BC0978-2825-EFA3-638A-B974F291325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5878228" y="9400101"/>
            <a:ext cx="844496" cy="516277"/>
          </a:xfrm>
          <a:prstGeom prst="rect">
            <a:avLst/>
          </a:prstGeom>
        </p:spPr>
        <p:txBody>
          <a:bodyPr spcFirstLastPara="1" vert="horz" wrap="square" lIns="90786" tIns="45382" rIns="90786" bIns="45382" rtlCol="0" anchor="ctr" anchorCtr="0">
            <a:normAutofit/>
          </a:bodyPr>
          <a:lstStyle/>
          <a:p>
            <a:pPr algn="ctr"/>
            <a:r>
              <a:rPr lang="en-GB" dirty="0"/>
              <a:t>- Page </a:t>
            </a:r>
            <a:fld id="{00000000-1234-1234-1234-123412341234}" type="slidenum">
              <a:rPr lang="en-GB"/>
              <a:pPr algn="ctr"/>
              <a:t>9</a:t>
            </a:fld>
            <a:r>
              <a:rPr lang="en-GB" dirty="0"/>
              <a:t> -</a:t>
            </a:r>
            <a:endParaRPr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FC9E42B-CA26-0E49-D01C-B1BBA4E03349}"/>
              </a:ext>
            </a:extLst>
          </p:cNvPr>
          <p:cNvSpPr txBox="1"/>
          <p:nvPr/>
        </p:nvSpPr>
        <p:spPr>
          <a:xfrm>
            <a:off x="3578129" y="6821261"/>
            <a:ext cx="330809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GB"/>
            </a:defPPr>
            <a:lvl1pPr>
              <a:buClr>
                <a:schemeClr val="dk1"/>
              </a:buClr>
              <a:buSzPts val="1200"/>
              <a:defRPr sz="1179" b="1">
                <a:solidFill>
                  <a:srgbClr val="1155CC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n-US" sz="1200" dirty="0">
                <a:solidFill>
                  <a:schemeClr val="tx1"/>
                </a:solidFill>
                <a:sym typeface="Calibri"/>
              </a:rPr>
              <a:t>Add 50-60 cm off-cuts to secure roof tarpaulin</a:t>
            </a:r>
            <a:endParaRPr lang="en-GB" sz="1200" dirty="0">
              <a:solidFill>
                <a:schemeClr val="tx1"/>
              </a:solidFill>
              <a:sym typeface="Calibri"/>
            </a:endParaRPr>
          </a:p>
        </p:txBody>
      </p:sp>
      <p:sp>
        <p:nvSpPr>
          <p:cNvPr id="50" name="Google Shape;298;p15">
            <a:extLst>
              <a:ext uri="{FF2B5EF4-FFF2-40B4-BE49-F238E27FC236}">
                <a16:creationId xmlns:a16="http://schemas.microsoft.com/office/drawing/2014/main" id="{43809C96-E107-3C4D-6B73-A91B79D87484}"/>
              </a:ext>
            </a:extLst>
          </p:cNvPr>
          <p:cNvSpPr txBox="1"/>
          <p:nvPr/>
        </p:nvSpPr>
        <p:spPr>
          <a:xfrm flipH="1">
            <a:off x="2114721" y="5863655"/>
            <a:ext cx="1153141" cy="276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786" tIns="45382" rIns="90786" bIns="45382" anchor="t" anchorCtr="0">
            <a:spAutoFit/>
          </a:bodyPr>
          <a:lstStyle/>
          <a:p>
            <a:r>
              <a:rPr lang="en-GB" sz="12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Tarpaulin</a:t>
            </a:r>
            <a:endParaRPr sz="1200" b="1" dirty="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D60192D4247F428C7226BCA2806A6B" ma:contentTypeVersion="16" ma:contentTypeDescription="Create a new document." ma:contentTypeScope="" ma:versionID="8ccd2614518cf1191ab4ad2238a5b0ae">
  <xsd:schema xmlns:xsd="http://www.w3.org/2001/XMLSchema" xmlns:xs="http://www.w3.org/2001/XMLSchema" xmlns:p="http://schemas.microsoft.com/office/2006/metadata/properties" xmlns:ns2="0ac05d1f-b661-4c63-a76d-b6071537df2a" xmlns:ns3="e47ba8cc-9817-4ab6-ae92-58f64126b60a" targetNamespace="http://schemas.microsoft.com/office/2006/metadata/properties" ma:root="true" ma:fieldsID="74132bfbf6189932065b184364310d5a" ns2:_="" ns3:_="">
    <xsd:import namespace="0ac05d1f-b661-4c63-a76d-b6071537df2a"/>
    <xsd:import namespace="e47ba8cc-9817-4ab6-ae92-58f64126b60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c05d1f-b661-4c63-a76d-b6071537df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78075169-e743-4e67-92e4-1780b43d74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7ba8cc-9817-4ab6-ae92-58f64126b60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d289d8be-f11f-4eca-ad18-03d739e5cc41}" ma:internalName="TaxCatchAll" ma:showField="CatchAllData" ma:web="e47ba8cc-9817-4ab6-ae92-58f64126b60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47ba8cc-9817-4ab6-ae92-58f64126b60a" xsi:nil="true"/>
    <lcf76f155ced4ddcb4097134ff3c332f xmlns="0ac05d1f-b661-4c63-a76d-b6071537df2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A1A990-AFD0-4057-8DD9-A590C313E158}"/>
</file>

<file path=customXml/itemProps2.xml><?xml version="1.0" encoding="utf-8"?>
<ds:datastoreItem xmlns:ds="http://schemas.openxmlformats.org/officeDocument/2006/customXml" ds:itemID="{44838101-6AC2-4643-AFA8-ECE11AC857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AE6EA39-62D1-4D0C-90BA-82D26DE3A0D2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purl.org/dc/dcmitype/"/>
    <ds:schemaRef ds:uri="36fc475e-b6e5-412e-b617-83afc07dec43"/>
    <ds:schemaRef ds:uri="130541ce-0982-4138-826e-ddc41827d27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1834</TotalTime>
  <Words>2455</Words>
  <Application>Microsoft Office PowerPoint</Application>
  <PresentationFormat>A4 Paper (210x297 mm)</PresentationFormat>
  <Paragraphs>449</Paragraphs>
  <Slides>14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EMERGENCY SHELTER KIT</vt:lpstr>
      <vt:lpstr>PowerPoint Presentation</vt:lpstr>
      <vt:lpstr>PowerPoint Presentation</vt:lpstr>
      <vt:lpstr>PowerPoint Presentation</vt:lpstr>
      <vt:lpstr>How to Build Wall Panels</vt:lpstr>
      <vt:lpstr>PowerPoint Presentation</vt:lpstr>
      <vt:lpstr>PowerPoint Presentation</vt:lpstr>
      <vt:lpstr>PowerPoint Presentation</vt:lpstr>
      <vt:lpstr>PowerPoint Presentation</vt:lpstr>
      <vt:lpstr>Raise the Shelter Floor</vt:lpstr>
      <vt:lpstr>Tarpaulin and Timber connection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Ayoub, Rana</cp:lastModifiedBy>
  <cp:revision>4</cp:revision>
  <cp:lastPrinted>2025-07-07T06:55:57Z</cp:lastPrinted>
  <dcterms:created xsi:type="dcterms:W3CDTF">2025-04-22T11:45:03Z</dcterms:created>
  <dcterms:modified xsi:type="dcterms:W3CDTF">2026-01-20T12:19:59Z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0x010100B5D60192D4247F428C7226BCA2806A6B</vt:lpwstr>
  </property>
  <property fmtid="{D5CDD505-2E9C-101B-9397-08002B2CF9AE}" pid="3" name="MediaServiceImageTags">
    <vt:lpwstr/>
  </property>
</Properties>
</file>